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6" r:id="rId5"/>
    <p:sldId id="267" r:id="rId6"/>
    <p:sldId id="268" r:id="rId7"/>
    <p:sldId id="269" r:id="rId8"/>
    <p:sldId id="270" r:id="rId9"/>
    <p:sldId id="271" r:id="rId10"/>
    <p:sldId id="272" r:id="rId11"/>
    <p:sldId id="273" r:id="rId12"/>
    <p:sldId id="274" r:id="rId13"/>
    <p:sldId id="275" r:id="rId14"/>
  </p:sldIdLst>
  <p:sldSz cx="12192000" cy="6858000"/>
  <p:notesSz cx="6858000" cy="9144000"/>
  <p:custShowLst>
    <p:custShow name="Custom Show 1" id="0">
      <p:sldLst>
        <p:sld r:id="rId5"/>
        <p:sld r:id="rId6"/>
        <p:sld r:id="rId7"/>
        <p:sld r:id="rId8"/>
        <p:sld r:id="rId9"/>
        <p:sld r:id="rId10"/>
        <p:sld r:id="rId11"/>
        <p:sld r:id="rId12"/>
        <p:sld r:id="rId13"/>
        <p:sld r:id="rId14"/>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6" autoAdjust="0"/>
    <p:restoredTop sz="94660"/>
  </p:normalViewPr>
  <p:slideViewPr>
    <p:cSldViewPr snapToGrid="0">
      <p:cViewPr varScale="1">
        <p:scale>
          <a:sx n="87" d="100"/>
          <a:sy n="87" d="100"/>
        </p:scale>
        <p:origin x="1056" y="8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279DEB-E010-4E8E-B0B2-6E19E18E5AE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BF18964-03BF-45DF-B11E-B511BBBE8095}">
      <dgm:prSet/>
      <dgm:spPr/>
      <dgm:t>
        <a:bodyPr/>
        <a:lstStyle/>
        <a:p>
          <a:pPr>
            <a:lnSpc>
              <a:spcPct val="100000"/>
            </a:lnSpc>
          </a:pPr>
          <a:r>
            <a:rPr lang="en-US" dirty="0"/>
            <a:t>Here we will provide a demonstration of the application and its functions.</a:t>
          </a:r>
        </a:p>
      </dgm:t>
    </dgm:pt>
    <dgm:pt modelId="{0A15E200-950F-4797-A68D-B748AC92F227}" type="parTrans" cxnId="{8F1F3A11-4CC2-42D2-93A9-B044D80CE3EE}">
      <dgm:prSet/>
      <dgm:spPr/>
      <dgm:t>
        <a:bodyPr/>
        <a:lstStyle/>
        <a:p>
          <a:endParaRPr lang="en-US"/>
        </a:p>
      </dgm:t>
    </dgm:pt>
    <dgm:pt modelId="{61C109B0-B7B8-4C94-8D85-D0E232008859}" type="sibTrans" cxnId="{8F1F3A11-4CC2-42D2-93A9-B044D80CE3EE}">
      <dgm:prSet/>
      <dgm:spPr/>
      <dgm:t>
        <a:bodyPr/>
        <a:lstStyle/>
        <a:p>
          <a:endParaRPr lang="en-US"/>
        </a:p>
      </dgm:t>
    </dgm:pt>
    <dgm:pt modelId="{B9F6205C-408E-4B7A-88E9-91D29A350198}">
      <dgm:prSet/>
      <dgm:spPr/>
      <dgm:t>
        <a:bodyPr/>
        <a:lstStyle/>
        <a:p>
          <a:pPr>
            <a:lnSpc>
              <a:spcPct val="100000"/>
            </a:lnSpc>
          </a:pPr>
          <a:r>
            <a:rPr lang="en-US" dirty="0"/>
            <a:t>Link to Screen cast:</a:t>
          </a:r>
        </a:p>
        <a:p>
          <a:pPr>
            <a:lnSpc>
              <a:spcPct val="100000"/>
            </a:lnSpc>
          </a:pPr>
          <a:r>
            <a:rPr lang="en-US" dirty="0"/>
            <a:t>https://www.loom.com/share/8b60bf866157403c9276e63c700466af?sid=fdec6e13-c005-43c7-9474-a5c650086a3f</a:t>
          </a:r>
        </a:p>
      </dgm:t>
    </dgm:pt>
    <dgm:pt modelId="{A42AECA3-04E5-4037-86A9-4489D6CF529A}" type="parTrans" cxnId="{E35BE450-3A1A-4D69-B587-4C561D88E02B}">
      <dgm:prSet/>
      <dgm:spPr/>
      <dgm:t>
        <a:bodyPr/>
        <a:lstStyle/>
        <a:p>
          <a:endParaRPr lang="en-US"/>
        </a:p>
      </dgm:t>
    </dgm:pt>
    <dgm:pt modelId="{0D7B8898-B89F-4CEA-AAB9-F08C180A2A3F}" type="sibTrans" cxnId="{E35BE450-3A1A-4D69-B587-4C561D88E02B}">
      <dgm:prSet/>
      <dgm:spPr/>
      <dgm:t>
        <a:bodyPr/>
        <a:lstStyle/>
        <a:p>
          <a:endParaRPr lang="en-US"/>
        </a:p>
      </dgm:t>
    </dgm:pt>
    <dgm:pt modelId="{9FE365D1-62B9-432D-8726-745A11D63D17}" type="pres">
      <dgm:prSet presAssocID="{FE279DEB-E010-4E8E-B0B2-6E19E18E5AE2}" presName="root" presStyleCnt="0">
        <dgm:presLayoutVars>
          <dgm:dir/>
          <dgm:resizeHandles val="exact"/>
        </dgm:presLayoutVars>
      </dgm:prSet>
      <dgm:spPr/>
    </dgm:pt>
    <dgm:pt modelId="{9573057E-BCA6-4656-B6ED-E02FF23E02AB}" type="pres">
      <dgm:prSet presAssocID="{7BF18964-03BF-45DF-B11E-B511BBBE8095}" presName="compNode" presStyleCnt="0"/>
      <dgm:spPr/>
    </dgm:pt>
    <dgm:pt modelId="{088BB15D-A441-4E23-9E2C-26504A646E0F}" type="pres">
      <dgm:prSet presAssocID="{7BF18964-03BF-45DF-B11E-B511BBBE8095}" presName="bgRect" presStyleLbl="bgShp" presStyleIdx="0" presStyleCnt="2"/>
      <dgm:spPr/>
    </dgm:pt>
    <dgm:pt modelId="{C188C738-0EAB-45F9-8563-E4457EC8F19B}" type="pres">
      <dgm:prSet presAssocID="{7BF18964-03BF-45DF-B11E-B511BBBE809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owchart"/>
        </a:ext>
      </dgm:extLst>
    </dgm:pt>
    <dgm:pt modelId="{1E9F6C75-1CC8-4C7E-8C01-D3313D13BD0E}" type="pres">
      <dgm:prSet presAssocID="{7BF18964-03BF-45DF-B11E-B511BBBE8095}" presName="spaceRect" presStyleCnt="0"/>
      <dgm:spPr/>
    </dgm:pt>
    <dgm:pt modelId="{7ED66E80-FFFC-4475-AFE9-DF70F6C0BD46}" type="pres">
      <dgm:prSet presAssocID="{7BF18964-03BF-45DF-B11E-B511BBBE8095}" presName="parTx" presStyleLbl="revTx" presStyleIdx="0" presStyleCnt="2">
        <dgm:presLayoutVars>
          <dgm:chMax val="0"/>
          <dgm:chPref val="0"/>
        </dgm:presLayoutVars>
      </dgm:prSet>
      <dgm:spPr/>
    </dgm:pt>
    <dgm:pt modelId="{17FBDBEF-E9BD-476A-85BE-4F5600BD239F}" type="pres">
      <dgm:prSet presAssocID="{61C109B0-B7B8-4C94-8D85-D0E232008859}" presName="sibTrans" presStyleCnt="0"/>
      <dgm:spPr/>
    </dgm:pt>
    <dgm:pt modelId="{B64EAA03-9410-4E80-9725-D96CCA4A92B3}" type="pres">
      <dgm:prSet presAssocID="{B9F6205C-408E-4B7A-88E9-91D29A350198}" presName="compNode" presStyleCnt="0"/>
      <dgm:spPr/>
    </dgm:pt>
    <dgm:pt modelId="{DDD39DCE-6C59-43E9-9E9D-28A0E9B2DD4C}" type="pres">
      <dgm:prSet presAssocID="{B9F6205C-408E-4B7A-88E9-91D29A350198}" presName="bgRect" presStyleLbl="bgShp" presStyleIdx="1" presStyleCnt="2"/>
      <dgm:spPr/>
    </dgm:pt>
    <dgm:pt modelId="{B564ADB6-B227-4A8D-8F90-05DE13644B27}" type="pres">
      <dgm:prSet presAssocID="{B9F6205C-408E-4B7A-88E9-91D29A35019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nk"/>
        </a:ext>
      </dgm:extLst>
    </dgm:pt>
    <dgm:pt modelId="{00880EC6-1899-420E-A4F4-88B7733E6077}" type="pres">
      <dgm:prSet presAssocID="{B9F6205C-408E-4B7A-88E9-91D29A350198}" presName="spaceRect" presStyleCnt="0"/>
      <dgm:spPr/>
    </dgm:pt>
    <dgm:pt modelId="{373DD08B-C5CF-4D5B-B34E-DE6BA6EC23ED}" type="pres">
      <dgm:prSet presAssocID="{B9F6205C-408E-4B7A-88E9-91D29A350198}" presName="parTx" presStyleLbl="revTx" presStyleIdx="1" presStyleCnt="2">
        <dgm:presLayoutVars>
          <dgm:chMax val="0"/>
          <dgm:chPref val="0"/>
        </dgm:presLayoutVars>
      </dgm:prSet>
      <dgm:spPr/>
    </dgm:pt>
  </dgm:ptLst>
  <dgm:cxnLst>
    <dgm:cxn modelId="{8F1F3A11-4CC2-42D2-93A9-B044D80CE3EE}" srcId="{FE279DEB-E010-4E8E-B0B2-6E19E18E5AE2}" destId="{7BF18964-03BF-45DF-B11E-B511BBBE8095}" srcOrd="0" destOrd="0" parTransId="{0A15E200-950F-4797-A68D-B748AC92F227}" sibTransId="{61C109B0-B7B8-4C94-8D85-D0E232008859}"/>
    <dgm:cxn modelId="{E35BE450-3A1A-4D69-B587-4C561D88E02B}" srcId="{FE279DEB-E010-4E8E-B0B2-6E19E18E5AE2}" destId="{B9F6205C-408E-4B7A-88E9-91D29A350198}" srcOrd="1" destOrd="0" parTransId="{A42AECA3-04E5-4037-86A9-4489D6CF529A}" sibTransId="{0D7B8898-B89F-4CEA-AAB9-F08C180A2A3F}"/>
    <dgm:cxn modelId="{415674B0-E9D2-494D-AFB4-3BDC397DC63A}" type="presOf" srcId="{B9F6205C-408E-4B7A-88E9-91D29A350198}" destId="{373DD08B-C5CF-4D5B-B34E-DE6BA6EC23ED}" srcOrd="0" destOrd="0" presId="urn:microsoft.com/office/officeart/2018/2/layout/IconVerticalSolidList"/>
    <dgm:cxn modelId="{689D12C9-A849-4AA0-B10A-C726FA40B4FD}" type="presOf" srcId="{FE279DEB-E010-4E8E-B0B2-6E19E18E5AE2}" destId="{9FE365D1-62B9-432D-8726-745A11D63D17}" srcOrd="0" destOrd="0" presId="urn:microsoft.com/office/officeart/2018/2/layout/IconVerticalSolidList"/>
    <dgm:cxn modelId="{411B75CA-F344-4300-A4D9-3C65C2DA2F95}" type="presOf" srcId="{7BF18964-03BF-45DF-B11E-B511BBBE8095}" destId="{7ED66E80-FFFC-4475-AFE9-DF70F6C0BD46}" srcOrd="0" destOrd="0" presId="urn:microsoft.com/office/officeart/2018/2/layout/IconVerticalSolidList"/>
    <dgm:cxn modelId="{F1597E01-4CCF-417F-A941-7068AD1EDD0B}" type="presParOf" srcId="{9FE365D1-62B9-432D-8726-745A11D63D17}" destId="{9573057E-BCA6-4656-B6ED-E02FF23E02AB}" srcOrd="0" destOrd="0" presId="urn:microsoft.com/office/officeart/2018/2/layout/IconVerticalSolidList"/>
    <dgm:cxn modelId="{2004E1AD-636B-4A87-85CB-2E2ADE8CD654}" type="presParOf" srcId="{9573057E-BCA6-4656-B6ED-E02FF23E02AB}" destId="{088BB15D-A441-4E23-9E2C-26504A646E0F}" srcOrd="0" destOrd="0" presId="urn:microsoft.com/office/officeart/2018/2/layout/IconVerticalSolidList"/>
    <dgm:cxn modelId="{444617F0-E779-47A9-9938-9F675C3896F3}" type="presParOf" srcId="{9573057E-BCA6-4656-B6ED-E02FF23E02AB}" destId="{C188C738-0EAB-45F9-8563-E4457EC8F19B}" srcOrd="1" destOrd="0" presId="urn:microsoft.com/office/officeart/2018/2/layout/IconVerticalSolidList"/>
    <dgm:cxn modelId="{6EB1845C-E217-4E75-9DAE-E059BC56D644}" type="presParOf" srcId="{9573057E-BCA6-4656-B6ED-E02FF23E02AB}" destId="{1E9F6C75-1CC8-4C7E-8C01-D3313D13BD0E}" srcOrd="2" destOrd="0" presId="urn:microsoft.com/office/officeart/2018/2/layout/IconVerticalSolidList"/>
    <dgm:cxn modelId="{77DBF5C5-F053-4ADE-96FB-1E0FAEE87A12}" type="presParOf" srcId="{9573057E-BCA6-4656-B6ED-E02FF23E02AB}" destId="{7ED66E80-FFFC-4475-AFE9-DF70F6C0BD46}" srcOrd="3" destOrd="0" presId="urn:microsoft.com/office/officeart/2018/2/layout/IconVerticalSolidList"/>
    <dgm:cxn modelId="{D17B897E-D71A-4809-8D30-B07899087462}" type="presParOf" srcId="{9FE365D1-62B9-432D-8726-745A11D63D17}" destId="{17FBDBEF-E9BD-476A-85BE-4F5600BD239F}" srcOrd="1" destOrd="0" presId="urn:microsoft.com/office/officeart/2018/2/layout/IconVerticalSolidList"/>
    <dgm:cxn modelId="{410D9370-89E1-40F3-869E-FC9F3B772B8B}" type="presParOf" srcId="{9FE365D1-62B9-432D-8726-745A11D63D17}" destId="{B64EAA03-9410-4E80-9725-D96CCA4A92B3}" srcOrd="2" destOrd="0" presId="urn:microsoft.com/office/officeart/2018/2/layout/IconVerticalSolidList"/>
    <dgm:cxn modelId="{36BC16D4-2401-4BD9-93CA-D874498DEF74}" type="presParOf" srcId="{B64EAA03-9410-4E80-9725-D96CCA4A92B3}" destId="{DDD39DCE-6C59-43E9-9E9D-28A0E9B2DD4C}" srcOrd="0" destOrd="0" presId="urn:microsoft.com/office/officeart/2018/2/layout/IconVerticalSolidList"/>
    <dgm:cxn modelId="{B141A969-D414-494D-8D4B-92B5B305D591}" type="presParOf" srcId="{B64EAA03-9410-4E80-9725-D96CCA4A92B3}" destId="{B564ADB6-B227-4A8D-8F90-05DE13644B27}" srcOrd="1" destOrd="0" presId="urn:microsoft.com/office/officeart/2018/2/layout/IconVerticalSolidList"/>
    <dgm:cxn modelId="{87BBF137-A20B-487A-825D-0550299EF02F}" type="presParOf" srcId="{B64EAA03-9410-4E80-9725-D96CCA4A92B3}" destId="{00880EC6-1899-420E-A4F4-88B7733E6077}" srcOrd="2" destOrd="0" presId="urn:microsoft.com/office/officeart/2018/2/layout/IconVerticalSolidList"/>
    <dgm:cxn modelId="{DDA9E38A-68B7-4DAD-9787-08372053AEC0}" type="presParOf" srcId="{B64EAA03-9410-4E80-9725-D96CCA4A92B3}" destId="{373DD08B-C5CF-4D5B-B34E-DE6BA6EC23E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16674C-008E-47E0-BEBE-28A11EC6A46B}" type="doc">
      <dgm:prSet loTypeId="urn:microsoft.com/office/officeart/2018/2/layout/IconLabelList" loCatId="icon" qsTypeId="urn:microsoft.com/office/officeart/2005/8/quickstyle/simple1" qsCatId="simple" csTypeId="urn:microsoft.com/office/officeart/2018/5/colors/Iconchunking_neutralbg_accent3_2" csCatId="accent3" phldr="1"/>
      <dgm:spPr/>
      <dgm:t>
        <a:bodyPr/>
        <a:lstStyle/>
        <a:p>
          <a:endParaRPr lang="en-US"/>
        </a:p>
      </dgm:t>
    </dgm:pt>
    <dgm:pt modelId="{F1C93C4E-B975-4969-A5E5-60C365DC6518}">
      <dgm:prSet/>
      <dgm:spPr/>
      <dgm:t>
        <a:bodyPr/>
        <a:lstStyle/>
        <a:p>
          <a:r>
            <a:rPr lang="en-US" b="1" baseline="0" dirty="0"/>
            <a:t>Technologies used</a:t>
          </a:r>
          <a:r>
            <a:rPr lang="en-US" baseline="0" dirty="0"/>
            <a:t>: </a:t>
          </a:r>
        </a:p>
        <a:p>
          <a:r>
            <a:rPr lang="en-US" baseline="0" dirty="0"/>
            <a:t>PHP(for server-side scripting), MySQL(for database management), JavaScript(for client-side </a:t>
          </a:r>
          <a:r>
            <a:rPr lang="en-US" baseline="0" dirty="0" err="1"/>
            <a:t>intersations</a:t>
          </a:r>
          <a:r>
            <a:rPr lang="en-US" baseline="0" dirty="0"/>
            <a:t>), and HTML/CSS(for frontend design and style)</a:t>
          </a:r>
          <a:endParaRPr lang="en-US" dirty="0"/>
        </a:p>
      </dgm:t>
    </dgm:pt>
    <dgm:pt modelId="{E9904905-73FA-40B5-A242-48FD7DBA5E77}" type="parTrans" cxnId="{76F2F58B-62D5-4BD3-8104-67F730096997}">
      <dgm:prSet/>
      <dgm:spPr/>
      <dgm:t>
        <a:bodyPr/>
        <a:lstStyle/>
        <a:p>
          <a:endParaRPr lang="en-US"/>
        </a:p>
      </dgm:t>
    </dgm:pt>
    <dgm:pt modelId="{1AF533F0-ECD5-49BE-BE7B-885899007BF6}" type="sibTrans" cxnId="{76F2F58B-62D5-4BD3-8104-67F730096997}">
      <dgm:prSet/>
      <dgm:spPr/>
      <dgm:t>
        <a:bodyPr/>
        <a:lstStyle/>
        <a:p>
          <a:endParaRPr lang="en-US"/>
        </a:p>
      </dgm:t>
    </dgm:pt>
    <dgm:pt modelId="{F50C7F67-42F9-49C9-8B3C-2C73292D27BF}">
      <dgm:prSet/>
      <dgm:spPr/>
      <dgm:t>
        <a:bodyPr/>
        <a:lstStyle/>
        <a:p>
          <a:r>
            <a:rPr lang="en-US" b="1" baseline="0" dirty="0"/>
            <a:t>Security Measures: </a:t>
          </a:r>
        </a:p>
        <a:p>
          <a:r>
            <a:rPr lang="en-US" baseline="0" dirty="0"/>
            <a:t>Password Hashing using </a:t>
          </a:r>
          <a:r>
            <a:rPr lang="en-US" baseline="0" dirty="0" err="1"/>
            <a:t>password_hash</a:t>
          </a:r>
          <a:r>
            <a:rPr lang="en-US" baseline="0" dirty="0"/>
            <a:t>(), Session Management with </a:t>
          </a:r>
          <a:r>
            <a:rPr lang="en-US" baseline="0" dirty="0" err="1"/>
            <a:t>session_start</a:t>
          </a:r>
          <a:r>
            <a:rPr lang="en-US" baseline="0" dirty="0"/>
            <a:t>(), Prepared Statements to prevent SQL injection, CSRF Tokens for form submission security, Content Security Policy (CSP) headers to mitigate XSS attacks</a:t>
          </a:r>
          <a:endParaRPr lang="en-US" dirty="0"/>
        </a:p>
      </dgm:t>
    </dgm:pt>
    <dgm:pt modelId="{C438E5AA-F7B2-4F7B-B88F-359E01060FD7}" type="parTrans" cxnId="{C5C2207F-A61A-45BE-A09C-57A4C601907A}">
      <dgm:prSet/>
      <dgm:spPr/>
      <dgm:t>
        <a:bodyPr/>
        <a:lstStyle/>
        <a:p>
          <a:endParaRPr lang="en-US"/>
        </a:p>
      </dgm:t>
    </dgm:pt>
    <dgm:pt modelId="{01DEBD13-324B-4256-8E8E-F28610733B32}" type="sibTrans" cxnId="{C5C2207F-A61A-45BE-A09C-57A4C601907A}">
      <dgm:prSet/>
      <dgm:spPr/>
      <dgm:t>
        <a:bodyPr/>
        <a:lstStyle/>
        <a:p>
          <a:endParaRPr lang="en-US"/>
        </a:p>
      </dgm:t>
    </dgm:pt>
    <dgm:pt modelId="{57FF8500-19C3-4D67-894F-276C6095CC3D}">
      <dgm:prSet/>
      <dgm:spPr/>
      <dgm:t>
        <a:bodyPr/>
        <a:lstStyle/>
        <a:p>
          <a:r>
            <a:rPr lang="en-US" b="1" baseline="0" dirty="0"/>
            <a:t>Message Encryption: </a:t>
          </a:r>
        </a:p>
        <a:p>
          <a:r>
            <a:rPr lang="en-US" baseline="0" dirty="0"/>
            <a:t>AES-128-CBC Encryption Algorithm, Encryption Key and IV Management, Encrypt Messages before storing in the database, Decrypt Messages upon retrieval for display</a:t>
          </a:r>
          <a:endParaRPr lang="en-US" dirty="0"/>
        </a:p>
      </dgm:t>
    </dgm:pt>
    <dgm:pt modelId="{10407EEA-0C3A-4735-BA13-54C6026762CC}" type="parTrans" cxnId="{FD1631AC-7A6F-48BF-9294-473FF4FC4917}">
      <dgm:prSet/>
      <dgm:spPr/>
      <dgm:t>
        <a:bodyPr/>
        <a:lstStyle/>
        <a:p>
          <a:endParaRPr lang="en-US"/>
        </a:p>
      </dgm:t>
    </dgm:pt>
    <dgm:pt modelId="{DF920FD0-309C-41F2-814A-A33DD4B31F53}" type="sibTrans" cxnId="{FD1631AC-7A6F-48BF-9294-473FF4FC4917}">
      <dgm:prSet/>
      <dgm:spPr/>
      <dgm:t>
        <a:bodyPr/>
        <a:lstStyle/>
        <a:p>
          <a:endParaRPr lang="en-US"/>
        </a:p>
      </dgm:t>
    </dgm:pt>
    <dgm:pt modelId="{A986C811-3E91-48F3-AD0B-001B492B729E}">
      <dgm:prSet/>
      <dgm:spPr/>
      <dgm:t>
        <a:bodyPr/>
        <a:lstStyle/>
        <a:p>
          <a:r>
            <a:rPr lang="en-US" b="1" baseline="0" dirty="0"/>
            <a:t>User Interface Elements: </a:t>
          </a:r>
          <a:r>
            <a:rPr lang="en-US" baseline="0" dirty="0"/>
            <a:t>Responsive Design using CSS, Navigation Bar with user info and settings, Sidebar with Tabs for, Messages and Contacts, Theme Customization (Light and Dark modes)</a:t>
          </a:r>
          <a:endParaRPr lang="en-US" dirty="0"/>
        </a:p>
      </dgm:t>
    </dgm:pt>
    <dgm:pt modelId="{F234008E-C3B0-4AC5-89F0-DE009D33EB1C}" type="parTrans" cxnId="{FC1FE837-B43C-4074-A066-7EBB5DEB627D}">
      <dgm:prSet/>
      <dgm:spPr/>
      <dgm:t>
        <a:bodyPr/>
        <a:lstStyle/>
        <a:p>
          <a:endParaRPr lang="en-US"/>
        </a:p>
      </dgm:t>
    </dgm:pt>
    <dgm:pt modelId="{04EC479D-724F-451F-B646-6726DDC5F152}" type="sibTrans" cxnId="{FC1FE837-B43C-4074-A066-7EBB5DEB627D}">
      <dgm:prSet/>
      <dgm:spPr/>
      <dgm:t>
        <a:bodyPr/>
        <a:lstStyle/>
        <a:p>
          <a:endParaRPr lang="en-US"/>
        </a:p>
      </dgm:t>
    </dgm:pt>
    <dgm:pt modelId="{5D6D59A5-5CC7-40E9-A71B-443AA1D285D1}" type="pres">
      <dgm:prSet presAssocID="{FC16674C-008E-47E0-BEBE-28A11EC6A46B}" presName="root" presStyleCnt="0">
        <dgm:presLayoutVars>
          <dgm:dir/>
          <dgm:resizeHandles val="exact"/>
        </dgm:presLayoutVars>
      </dgm:prSet>
      <dgm:spPr/>
    </dgm:pt>
    <dgm:pt modelId="{9520A860-8B5D-42F7-91C3-6D70A9EF636A}" type="pres">
      <dgm:prSet presAssocID="{F1C93C4E-B975-4969-A5E5-60C365DC6518}" presName="compNode" presStyleCnt="0"/>
      <dgm:spPr/>
    </dgm:pt>
    <dgm:pt modelId="{C20A8A5F-E53C-41DE-B92B-FF2EB04333C4}" type="pres">
      <dgm:prSet presAssocID="{F1C93C4E-B975-4969-A5E5-60C365DC651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grammer"/>
        </a:ext>
      </dgm:extLst>
    </dgm:pt>
    <dgm:pt modelId="{18F4DBA1-A61A-4E11-8659-3D2238DBE1E5}" type="pres">
      <dgm:prSet presAssocID="{F1C93C4E-B975-4969-A5E5-60C365DC6518}" presName="spaceRect" presStyleCnt="0"/>
      <dgm:spPr/>
    </dgm:pt>
    <dgm:pt modelId="{58F90D6C-3959-4401-A38E-DAD2E1FDADA1}" type="pres">
      <dgm:prSet presAssocID="{F1C93C4E-B975-4969-A5E5-60C365DC6518}" presName="textRect" presStyleLbl="revTx" presStyleIdx="0" presStyleCnt="4">
        <dgm:presLayoutVars>
          <dgm:chMax val="1"/>
          <dgm:chPref val="1"/>
        </dgm:presLayoutVars>
      </dgm:prSet>
      <dgm:spPr/>
    </dgm:pt>
    <dgm:pt modelId="{CD8B19FA-0583-4488-9A5E-51DE21F56329}" type="pres">
      <dgm:prSet presAssocID="{1AF533F0-ECD5-49BE-BE7B-885899007BF6}" presName="sibTrans" presStyleCnt="0"/>
      <dgm:spPr/>
    </dgm:pt>
    <dgm:pt modelId="{6FA6EE67-26F8-4BE0-938D-33449D05F945}" type="pres">
      <dgm:prSet presAssocID="{F50C7F67-42F9-49C9-8B3C-2C73292D27BF}" presName="compNode" presStyleCnt="0"/>
      <dgm:spPr/>
    </dgm:pt>
    <dgm:pt modelId="{268E29C6-CF7C-4F92-8A6E-D3A9379C79B1}" type="pres">
      <dgm:prSet presAssocID="{F50C7F67-42F9-49C9-8B3C-2C73292D27B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188FE609-012E-408F-9742-53613696282B}" type="pres">
      <dgm:prSet presAssocID="{F50C7F67-42F9-49C9-8B3C-2C73292D27BF}" presName="spaceRect" presStyleCnt="0"/>
      <dgm:spPr/>
    </dgm:pt>
    <dgm:pt modelId="{BC85C814-4C1C-4D15-AB11-5688284258D7}" type="pres">
      <dgm:prSet presAssocID="{F50C7F67-42F9-49C9-8B3C-2C73292D27BF}" presName="textRect" presStyleLbl="revTx" presStyleIdx="1" presStyleCnt="4">
        <dgm:presLayoutVars>
          <dgm:chMax val="1"/>
          <dgm:chPref val="1"/>
        </dgm:presLayoutVars>
      </dgm:prSet>
      <dgm:spPr/>
    </dgm:pt>
    <dgm:pt modelId="{55564C97-9A5F-4A1E-9DE5-570522820D34}" type="pres">
      <dgm:prSet presAssocID="{01DEBD13-324B-4256-8E8E-F28610733B32}" presName="sibTrans" presStyleCnt="0"/>
      <dgm:spPr/>
    </dgm:pt>
    <dgm:pt modelId="{AA86F058-70F5-48BA-BB0F-77FFC608EEF6}" type="pres">
      <dgm:prSet presAssocID="{57FF8500-19C3-4D67-894F-276C6095CC3D}" presName="compNode" presStyleCnt="0"/>
      <dgm:spPr/>
    </dgm:pt>
    <dgm:pt modelId="{839CCE68-4CA4-421E-837C-1B3BD031F69B}" type="pres">
      <dgm:prSet presAssocID="{57FF8500-19C3-4D67-894F-276C6095CC3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Key"/>
        </a:ext>
      </dgm:extLst>
    </dgm:pt>
    <dgm:pt modelId="{67F4E030-B629-4994-86B7-4525C9D44F23}" type="pres">
      <dgm:prSet presAssocID="{57FF8500-19C3-4D67-894F-276C6095CC3D}" presName="spaceRect" presStyleCnt="0"/>
      <dgm:spPr/>
    </dgm:pt>
    <dgm:pt modelId="{E52B4387-95B0-4D15-B28D-8B4D5D5BD0FF}" type="pres">
      <dgm:prSet presAssocID="{57FF8500-19C3-4D67-894F-276C6095CC3D}" presName="textRect" presStyleLbl="revTx" presStyleIdx="2" presStyleCnt="4">
        <dgm:presLayoutVars>
          <dgm:chMax val="1"/>
          <dgm:chPref val="1"/>
        </dgm:presLayoutVars>
      </dgm:prSet>
      <dgm:spPr/>
    </dgm:pt>
    <dgm:pt modelId="{CC02457E-BBEF-48ED-A43C-ED3E710695B3}" type="pres">
      <dgm:prSet presAssocID="{DF920FD0-309C-41F2-814A-A33DD4B31F53}" presName="sibTrans" presStyleCnt="0"/>
      <dgm:spPr/>
    </dgm:pt>
    <dgm:pt modelId="{514D97EC-C406-4D55-9AC4-9F90B804DDDA}" type="pres">
      <dgm:prSet presAssocID="{A986C811-3E91-48F3-AD0B-001B492B729E}" presName="compNode" presStyleCnt="0"/>
      <dgm:spPr/>
    </dgm:pt>
    <dgm:pt modelId="{2E62E439-E75B-4CAA-8A66-0EF481A05982}" type="pres">
      <dgm:prSet presAssocID="{A986C811-3E91-48F3-AD0B-001B492B729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0EA76183-BFD9-4B98-8131-F949E1E49493}" type="pres">
      <dgm:prSet presAssocID="{A986C811-3E91-48F3-AD0B-001B492B729E}" presName="spaceRect" presStyleCnt="0"/>
      <dgm:spPr/>
    </dgm:pt>
    <dgm:pt modelId="{10234A75-ED34-436A-928F-1320690B847E}" type="pres">
      <dgm:prSet presAssocID="{A986C811-3E91-48F3-AD0B-001B492B729E}" presName="textRect" presStyleLbl="revTx" presStyleIdx="3" presStyleCnt="4">
        <dgm:presLayoutVars>
          <dgm:chMax val="1"/>
          <dgm:chPref val="1"/>
        </dgm:presLayoutVars>
      </dgm:prSet>
      <dgm:spPr/>
    </dgm:pt>
  </dgm:ptLst>
  <dgm:cxnLst>
    <dgm:cxn modelId="{8CD40F36-E0A3-47C2-A16A-60589F2EF2B7}" type="presOf" srcId="{57FF8500-19C3-4D67-894F-276C6095CC3D}" destId="{E52B4387-95B0-4D15-B28D-8B4D5D5BD0FF}" srcOrd="0" destOrd="0" presId="urn:microsoft.com/office/officeart/2018/2/layout/IconLabelList"/>
    <dgm:cxn modelId="{FC1FE837-B43C-4074-A066-7EBB5DEB627D}" srcId="{FC16674C-008E-47E0-BEBE-28A11EC6A46B}" destId="{A986C811-3E91-48F3-AD0B-001B492B729E}" srcOrd="3" destOrd="0" parTransId="{F234008E-C3B0-4AC5-89F0-DE009D33EB1C}" sibTransId="{04EC479D-724F-451F-B646-6726DDC5F152}"/>
    <dgm:cxn modelId="{9D7ECA62-B9D7-4064-9328-D8C2994D83FC}" type="presOf" srcId="{F50C7F67-42F9-49C9-8B3C-2C73292D27BF}" destId="{BC85C814-4C1C-4D15-AB11-5688284258D7}" srcOrd="0" destOrd="0" presId="urn:microsoft.com/office/officeart/2018/2/layout/IconLabelList"/>
    <dgm:cxn modelId="{C5C2207F-A61A-45BE-A09C-57A4C601907A}" srcId="{FC16674C-008E-47E0-BEBE-28A11EC6A46B}" destId="{F50C7F67-42F9-49C9-8B3C-2C73292D27BF}" srcOrd="1" destOrd="0" parTransId="{C438E5AA-F7B2-4F7B-B88F-359E01060FD7}" sibTransId="{01DEBD13-324B-4256-8E8E-F28610733B32}"/>
    <dgm:cxn modelId="{76F2F58B-62D5-4BD3-8104-67F730096997}" srcId="{FC16674C-008E-47E0-BEBE-28A11EC6A46B}" destId="{F1C93C4E-B975-4969-A5E5-60C365DC6518}" srcOrd="0" destOrd="0" parTransId="{E9904905-73FA-40B5-A242-48FD7DBA5E77}" sibTransId="{1AF533F0-ECD5-49BE-BE7B-885899007BF6}"/>
    <dgm:cxn modelId="{FD1631AC-7A6F-48BF-9294-473FF4FC4917}" srcId="{FC16674C-008E-47E0-BEBE-28A11EC6A46B}" destId="{57FF8500-19C3-4D67-894F-276C6095CC3D}" srcOrd="2" destOrd="0" parTransId="{10407EEA-0C3A-4735-BA13-54C6026762CC}" sibTransId="{DF920FD0-309C-41F2-814A-A33DD4B31F53}"/>
    <dgm:cxn modelId="{363E4CC1-55B7-4AB6-B501-5C2C3670C7E5}" type="presOf" srcId="{FC16674C-008E-47E0-BEBE-28A11EC6A46B}" destId="{5D6D59A5-5CC7-40E9-A71B-443AA1D285D1}" srcOrd="0" destOrd="0" presId="urn:microsoft.com/office/officeart/2018/2/layout/IconLabelList"/>
    <dgm:cxn modelId="{F03585C6-2788-49FE-A794-3249C8CD7DF9}" type="presOf" srcId="{F1C93C4E-B975-4969-A5E5-60C365DC6518}" destId="{58F90D6C-3959-4401-A38E-DAD2E1FDADA1}" srcOrd="0" destOrd="0" presId="urn:microsoft.com/office/officeart/2018/2/layout/IconLabelList"/>
    <dgm:cxn modelId="{AAFD1DD6-C1EF-40CA-B4BF-33AF5E0E031D}" type="presOf" srcId="{A986C811-3E91-48F3-AD0B-001B492B729E}" destId="{10234A75-ED34-436A-928F-1320690B847E}" srcOrd="0" destOrd="0" presId="urn:microsoft.com/office/officeart/2018/2/layout/IconLabelList"/>
    <dgm:cxn modelId="{3789360D-9AA2-4C99-A6A3-74606CF44E9A}" type="presParOf" srcId="{5D6D59A5-5CC7-40E9-A71B-443AA1D285D1}" destId="{9520A860-8B5D-42F7-91C3-6D70A9EF636A}" srcOrd="0" destOrd="0" presId="urn:microsoft.com/office/officeart/2018/2/layout/IconLabelList"/>
    <dgm:cxn modelId="{8F64FF25-6D87-40B1-B67C-866C024B4DD6}" type="presParOf" srcId="{9520A860-8B5D-42F7-91C3-6D70A9EF636A}" destId="{C20A8A5F-E53C-41DE-B92B-FF2EB04333C4}" srcOrd="0" destOrd="0" presId="urn:microsoft.com/office/officeart/2018/2/layout/IconLabelList"/>
    <dgm:cxn modelId="{4D9596FB-4510-4AEE-8CDC-AE9491051B10}" type="presParOf" srcId="{9520A860-8B5D-42F7-91C3-6D70A9EF636A}" destId="{18F4DBA1-A61A-4E11-8659-3D2238DBE1E5}" srcOrd="1" destOrd="0" presId="urn:microsoft.com/office/officeart/2018/2/layout/IconLabelList"/>
    <dgm:cxn modelId="{F4E1DC29-5E7C-4809-B9C9-D1FDA997C6B2}" type="presParOf" srcId="{9520A860-8B5D-42F7-91C3-6D70A9EF636A}" destId="{58F90D6C-3959-4401-A38E-DAD2E1FDADA1}" srcOrd="2" destOrd="0" presId="urn:microsoft.com/office/officeart/2018/2/layout/IconLabelList"/>
    <dgm:cxn modelId="{64238BC3-F8A3-43B2-A2E9-988FBC35549F}" type="presParOf" srcId="{5D6D59A5-5CC7-40E9-A71B-443AA1D285D1}" destId="{CD8B19FA-0583-4488-9A5E-51DE21F56329}" srcOrd="1" destOrd="0" presId="urn:microsoft.com/office/officeart/2018/2/layout/IconLabelList"/>
    <dgm:cxn modelId="{820E7A4F-E04A-4F2C-B5CF-FDB084167771}" type="presParOf" srcId="{5D6D59A5-5CC7-40E9-A71B-443AA1D285D1}" destId="{6FA6EE67-26F8-4BE0-938D-33449D05F945}" srcOrd="2" destOrd="0" presId="urn:microsoft.com/office/officeart/2018/2/layout/IconLabelList"/>
    <dgm:cxn modelId="{2EF19BEE-A2EB-4703-9157-93A50368763D}" type="presParOf" srcId="{6FA6EE67-26F8-4BE0-938D-33449D05F945}" destId="{268E29C6-CF7C-4F92-8A6E-D3A9379C79B1}" srcOrd="0" destOrd="0" presId="urn:microsoft.com/office/officeart/2018/2/layout/IconLabelList"/>
    <dgm:cxn modelId="{E50E1A31-4F9E-4A87-99C6-C7822E40BB03}" type="presParOf" srcId="{6FA6EE67-26F8-4BE0-938D-33449D05F945}" destId="{188FE609-012E-408F-9742-53613696282B}" srcOrd="1" destOrd="0" presId="urn:microsoft.com/office/officeart/2018/2/layout/IconLabelList"/>
    <dgm:cxn modelId="{57E21D97-9ADC-41D9-90FA-7B131387A384}" type="presParOf" srcId="{6FA6EE67-26F8-4BE0-938D-33449D05F945}" destId="{BC85C814-4C1C-4D15-AB11-5688284258D7}" srcOrd="2" destOrd="0" presId="urn:microsoft.com/office/officeart/2018/2/layout/IconLabelList"/>
    <dgm:cxn modelId="{F7EB69E1-6711-4693-80FF-B715A3F4959F}" type="presParOf" srcId="{5D6D59A5-5CC7-40E9-A71B-443AA1D285D1}" destId="{55564C97-9A5F-4A1E-9DE5-570522820D34}" srcOrd="3" destOrd="0" presId="urn:microsoft.com/office/officeart/2018/2/layout/IconLabelList"/>
    <dgm:cxn modelId="{984062BA-9ED5-423B-8806-7D5F8CDC86D9}" type="presParOf" srcId="{5D6D59A5-5CC7-40E9-A71B-443AA1D285D1}" destId="{AA86F058-70F5-48BA-BB0F-77FFC608EEF6}" srcOrd="4" destOrd="0" presId="urn:microsoft.com/office/officeart/2018/2/layout/IconLabelList"/>
    <dgm:cxn modelId="{F43351D7-5A35-458F-9501-907CCFA1AA9C}" type="presParOf" srcId="{AA86F058-70F5-48BA-BB0F-77FFC608EEF6}" destId="{839CCE68-4CA4-421E-837C-1B3BD031F69B}" srcOrd="0" destOrd="0" presId="urn:microsoft.com/office/officeart/2018/2/layout/IconLabelList"/>
    <dgm:cxn modelId="{F8535D97-0F25-4D14-B4A8-89975C295D08}" type="presParOf" srcId="{AA86F058-70F5-48BA-BB0F-77FFC608EEF6}" destId="{67F4E030-B629-4994-86B7-4525C9D44F23}" srcOrd="1" destOrd="0" presId="urn:microsoft.com/office/officeart/2018/2/layout/IconLabelList"/>
    <dgm:cxn modelId="{D1862967-605D-4EE6-B9DE-CCA137B76809}" type="presParOf" srcId="{AA86F058-70F5-48BA-BB0F-77FFC608EEF6}" destId="{E52B4387-95B0-4D15-B28D-8B4D5D5BD0FF}" srcOrd="2" destOrd="0" presId="urn:microsoft.com/office/officeart/2018/2/layout/IconLabelList"/>
    <dgm:cxn modelId="{C9B7CBC7-B31C-491F-8585-AB9E29D6BB1E}" type="presParOf" srcId="{5D6D59A5-5CC7-40E9-A71B-443AA1D285D1}" destId="{CC02457E-BBEF-48ED-A43C-ED3E710695B3}" srcOrd="5" destOrd="0" presId="urn:microsoft.com/office/officeart/2018/2/layout/IconLabelList"/>
    <dgm:cxn modelId="{1A7AEEE2-625D-40C1-A473-FFCF0DEB1873}" type="presParOf" srcId="{5D6D59A5-5CC7-40E9-A71B-443AA1D285D1}" destId="{514D97EC-C406-4D55-9AC4-9F90B804DDDA}" srcOrd="6" destOrd="0" presId="urn:microsoft.com/office/officeart/2018/2/layout/IconLabelList"/>
    <dgm:cxn modelId="{281035F4-14DA-49E7-A157-69BFD58B37FD}" type="presParOf" srcId="{514D97EC-C406-4D55-9AC4-9F90B804DDDA}" destId="{2E62E439-E75B-4CAA-8A66-0EF481A05982}" srcOrd="0" destOrd="0" presId="urn:microsoft.com/office/officeart/2018/2/layout/IconLabelList"/>
    <dgm:cxn modelId="{63E80415-C4AD-48AB-BE8F-09B2D2C27B31}" type="presParOf" srcId="{514D97EC-C406-4D55-9AC4-9F90B804DDDA}" destId="{0EA76183-BFD9-4B98-8131-F949E1E49493}" srcOrd="1" destOrd="0" presId="urn:microsoft.com/office/officeart/2018/2/layout/IconLabelList"/>
    <dgm:cxn modelId="{BBFAEBDC-EBA8-496A-AE03-381555C71384}" type="presParOf" srcId="{514D97EC-C406-4D55-9AC4-9F90B804DDDA}" destId="{10234A75-ED34-436A-928F-1320690B847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8BB15D-A441-4E23-9E2C-26504A646E0F}">
      <dsp:nvSpPr>
        <dsp:cNvPr id="0" name=""/>
        <dsp:cNvSpPr/>
      </dsp:nvSpPr>
      <dsp:spPr>
        <a:xfrm>
          <a:off x="0" y="855996"/>
          <a:ext cx="6506304" cy="162105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88C738-0EAB-45F9-8563-E4457EC8F19B}">
      <dsp:nvSpPr>
        <dsp:cNvPr id="0" name=""/>
        <dsp:cNvSpPr/>
      </dsp:nvSpPr>
      <dsp:spPr>
        <a:xfrm>
          <a:off x="490370" y="1220734"/>
          <a:ext cx="891582" cy="8915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7ED66E80-FFFC-4475-AFE9-DF70F6C0BD46}">
      <dsp:nvSpPr>
        <dsp:cNvPr id="0" name=""/>
        <dsp:cNvSpPr/>
      </dsp:nvSpPr>
      <dsp:spPr>
        <a:xfrm>
          <a:off x="1872324" y="855996"/>
          <a:ext cx="4576458" cy="17239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452" tIns="182452" rIns="182452" bIns="182452" numCol="1" spcCol="1270" anchor="ctr" anchorCtr="0">
          <a:noAutofit/>
        </a:bodyPr>
        <a:lstStyle/>
        <a:p>
          <a:pPr marL="0" lvl="0" indent="0" algn="l" defTabSz="622300">
            <a:lnSpc>
              <a:spcPct val="100000"/>
            </a:lnSpc>
            <a:spcBef>
              <a:spcPct val="0"/>
            </a:spcBef>
            <a:spcAft>
              <a:spcPct val="35000"/>
            </a:spcAft>
            <a:buNone/>
          </a:pPr>
          <a:r>
            <a:rPr lang="en-US" sz="1400" kern="1200" dirty="0"/>
            <a:t>Here we will provide a demonstration of the application and its functions.</a:t>
          </a:r>
        </a:p>
      </dsp:txBody>
      <dsp:txXfrm>
        <a:off x="1872324" y="855996"/>
        <a:ext cx="4576458" cy="1723959"/>
      </dsp:txXfrm>
    </dsp:sp>
    <dsp:sp modelId="{DDD39DCE-6C59-43E9-9E9D-28A0E9B2DD4C}">
      <dsp:nvSpPr>
        <dsp:cNvPr id="0" name=""/>
        <dsp:cNvSpPr/>
      </dsp:nvSpPr>
      <dsp:spPr>
        <a:xfrm>
          <a:off x="0" y="2997884"/>
          <a:ext cx="6506304" cy="162105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64ADB6-B227-4A8D-8F90-05DE13644B27}">
      <dsp:nvSpPr>
        <dsp:cNvPr id="0" name=""/>
        <dsp:cNvSpPr/>
      </dsp:nvSpPr>
      <dsp:spPr>
        <a:xfrm>
          <a:off x="490370" y="3362623"/>
          <a:ext cx="891582" cy="8915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373DD08B-C5CF-4D5B-B34E-DE6BA6EC23ED}">
      <dsp:nvSpPr>
        <dsp:cNvPr id="0" name=""/>
        <dsp:cNvSpPr/>
      </dsp:nvSpPr>
      <dsp:spPr>
        <a:xfrm>
          <a:off x="1872324" y="2997884"/>
          <a:ext cx="4576458" cy="17239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452" tIns="182452" rIns="182452" bIns="182452" numCol="1" spcCol="1270" anchor="ctr" anchorCtr="0">
          <a:noAutofit/>
        </a:bodyPr>
        <a:lstStyle/>
        <a:p>
          <a:pPr marL="0" lvl="0" indent="0" algn="l" defTabSz="622300">
            <a:lnSpc>
              <a:spcPct val="100000"/>
            </a:lnSpc>
            <a:spcBef>
              <a:spcPct val="0"/>
            </a:spcBef>
            <a:spcAft>
              <a:spcPct val="35000"/>
            </a:spcAft>
            <a:buNone/>
          </a:pPr>
          <a:r>
            <a:rPr lang="en-US" sz="1400" kern="1200" dirty="0"/>
            <a:t>Link to Screen cast:</a:t>
          </a:r>
        </a:p>
        <a:p>
          <a:pPr marL="0" lvl="0" indent="0" algn="l" defTabSz="622300">
            <a:lnSpc>
              <a:spcPct val="100000"/>
            </a:lnSpc>
            <a:spcBef>
              <a:spcPct val="0"/>
            </a:spcBef>
            <a:spcAft>
              <a:spcPct val="35000"/>
            </a:spcAft>
            <a:buNone/>
          </a:pPr>
          <a:r>
            <a:rPr lang="en-US" sz="1400" kern="1200" dirty="0"/>
            <a:t>https://www.loom.com/share/8b60bf866157403c9276e63c700466af?sid=fdec6e13-c005-43c7-9474-a5c650086a3f</a:t>
          </a:r>
        </a:p>
      </dsp:txBody>
      <dsp:txXfrm>
        <a:off x="1872324" y="2997884"/>
        <a:ext cx="4576458" cy="17239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0A8A5F-E53C-41DE-B92B-FF2EB04333C4}">
      <dsp:nvSpPr>
        <dsp:cNvPr id="0" name=""/>
        <dsp:cNvSpPr/>
      </dsp:nvSpPr>
      <dsp:spPr>
        <a:xfrm>
          <a:off x="738572" y="457932"/>
          <a:ext cx="919704" cy="9197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8F90D6C-3959-4401-A38E-DAD2E1FDADA1}">
      <dsp:nvSpPr>
        <dsp:cNvPr id="0" name=""/>
        <dsp:cNvSpPr/>
      </dsp:nvSpPr>
      <dsp:spPr>
        <a:xfrm>
          <a:off x="176530" y="1777839"/>
          <a:ext cx="2043787" cy="134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1" kern="1200" baseline="0" dirty="0"/>
            <a:t>Technologies used</a:t>
          </a:r>
          <a:r>
            <a:rPr lang="en-US" sz="1100" kern="1200" baseline="0" dirty="0"/>
            <a:t>: </a:t>
          </a:r>
        </a:p>
        <a:p>
          <a:pPr marL="0" lvl="0" indent="0" algn="ctr" defTabSz="488950">
            <a:lnSpc>
              <a:spcPct val="90000"/>
            </a:lnSpc>
            <a:spcBef>
              <a:spcPct val="0"/>
            </a:spcBef>
            <a:spcAft>
              <a:spcPct val="35000"/>
            </a:spcAft>
            <a:buNone/>
          </a:pPr>
          <a:r>
            <a:rPr lang="en-US" sz="1100" kern="1200" baseline="0" dirty="0"/>
            <a:t>PHP(for server-side scripting), MySQL(for database management), JavaScript(for client-side </a:t>
          </a:r>
          <a:r>
            <a:rPr lang="en-US" sz="1100" kern="1200" baseline="0" dirty="0" err="1"/>
            <a:t>intersations</a:t>
          </a:r>
          <a:r>
            <a:rPr lang="en-US" sz="1100" kern="1200" baseline="0" dirty="0"/>
            <a:t>), and HTML/CSS(for frontend design and style)</a:t>
          </a:r>
          <a:endParaRPr lang="en-US" sz="1100" kern="1200" dirty="0"/>
        </a:p>
      </dsp:txBody>
      <dsp:txXfrm>
        <a:off x="176530" y="1777839"/>
        <a:ext cx="2043787" cy="1345627"/>
      </dsp:txXfrm>
    </dsp:sp>
    <dsp:sp modelId="{268E29C6-CF7C-4F92-8A6E-D3A9379C79B1}">
      <dsp:nvSpPr>
        <dsp:cNvPr id="0" name=""/>
        <dsp:cNvSpPr/>
      </dsp:nvSpPr>
      <dsp:spPr>
        <a:xfrm>
          <a:off x="3140022" y="457932"/>
          <a:ext cx="919704" cy="9197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C85C814-4C1C-4D15-AB11-5688284258D7}">
      <dsp:nvSpPr>
        <dsp:cNvPr id="0" name=""/>
        <dsp:cNvSpPr/>
      </dsp:nvSpPr>
      <dsp:spPr>
        <a:xfrm>
          <a:off x="2577981" y="1777839"/>
          <a:ext cx="2043787" cy="134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1" kern="1200" baseline="0" dirty="0"/>
            <a:t>Security Measures: </a:t>
          </a:r>
        </a:p>
        <a:p>
          <a:pPr marL="0" lvl="0" indent="0" algn="ctr" defTabSz="488950">
            <a:lnSpc>
              <a:spcPct val="90000"/>
            </a:lnSpc>
            <a:spcBef>
              <a:spcPct val="0"/>
            </a:spcBef>
            <a:spcAft>
              <a:spcPct val="35000"/>
            </a:spcAft>
            <a:buNone/>
          </a:pPr>
          <a:r>
            <a:rPr lang="en-US" sz="1100" kern="1200" baseline="0" dirty="0"/>
            <a:t>Password Hashing using </a:t>
          </a:r>
          <a:r>
            <a:rPr lang="en-US" sz="1100" kern="1200" baseline="0" dirty="0" err="1"/>
            <a:t>password_hash</a:t>
          </a:r>
          <a:r>
            <a:rPr lang="en-US" sz="1100" kern="1200" baseline="0" dirty="0"/>
            <a:t>(), Session Management with </a:t>
          </a:r>
          <a:r>
            <a:rPr lang="en-US" sz="1100" kern="1200" baseline="0" dirty="0" err="1"/>
            <a:t>session_start</a:t>
          </a:r>
          <a:r>
            <a:rPr lang="en-US" sz="1100" kern="1200" baseline="0" dirty="0"/>
            <a:t>(), Prepared Statements to prevent SQL injection, CSRF Tokens for form submission security, Content Security Policy (CSP) headers to mitigate XSS attacks</a:t>
          </a:r>
          <a:endParaRPr lang="en-US" sz="1100" kern="1200" dirty="0"/>
        </a:p>
      </dsp:txBody>
      <dsp:txXfrm>
        <a:off x="2577981" y="1777839"/>
        <a:ext cx="2043787" cy="1345627"/>
      </dsp:txXfrm>
    </dsp:sp>
    <dsp:sp modelId="{839CCE68-4CA4-421E-837C-1B3BD031F69B}">
      <dsp:nvSpPr>
        <dsp:cNvPr id="0" name=""/>
        <dsp:cNvSpPr/>
      </dsp:nvSpPr>
      <dsp:spPr>
        <a:xfrm>
          <a:off x="5541472" y="457932"/>
          <a:ext cx="919704" cy="9197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E52B4387-95B0-4D15-B28D-8B4D5D5BD0FF}">
      <dsp:nvSpPr>
        <dsp:cNvPr id="0" name=""/>
        <dsp:cNvSpPr/>
      </dsp:nvSpPr>
      <dsp:spPr>
        <a:xfrm>
          <a:off x="4979431" y="1777839"/>
          <a:ext cx="2043787" cy="134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1" kern="1200" baseline="0" dirty="0"/>
            <a:t>Message Encryption: </a:t>
          </a:r>
        </a:p>
        <a:p>
          <a:pPr marL="0" lvl="0" indent="0" algn="ctr" defTabSz="488950">
            <a:lnSpc>
              <a:spcPct val="90000"/>
            </a:lnSpc>
            <a:spcBef>
              <a:spcPct val="0"/>
            </a:spcBef>
            <a:spcAft>
              <a:spcPct val="35000"/>
            </a:spcAft>
            <a:buNone/>
          </a:pPr>
          <a:r>
            <a:rPr lang="en-US" sz="1100" kern="1200" baseline="0" dirty="0"/>
            <a:t>AES-128-CBC Encryption Algorithm, Encryption Key and IV Management, Encrypt Messages before storing in the database, Decrypt Messages upon retrieval for display</a:t>
          </a:r>
          <a:endParaRPr lang="en-US" sz="1100" kern="1200" dirty="0"/>
        </a:p>
      </dsp:txBody>
      <dsp:txXfrm>
        <a:off x="4979431" y="1777839"/>
        <a:ext cx="2043787" cy="1345627"/>
      </dsp:txXfrm>
    </dsp:sp>
    <dsp:sp modelId="{2E62E439-E75B-4CAA-8A66-0EF481A05982}">
      <dsp:nvSpPr>
        <dsp:cNvPr id="0" name=""/>
        <dsp:cNvSpPr/>
      </dsp:nvSpPr>
      <dsp:spPr>
        <a:xfrm>
          <a:off x="7942923" y="457932"/>
          <a:ext cx="919704" cy="9197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0234A75-ED34-436A-928F-1320690B847E}">
      <dsp:nvSpPr>
        <dsp:cNvPr id="0" name=""/>
        <dsp:cNvSpPr/>
      </dsp:nvSpPr>
      <dsp:spPr>
        <a:xfrm>
          <a:off x="7380881" y="1777839"/>
          <a:ext cx="2043787" cy="134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1" kern="1200" baseline="0" dirty="0"/>
            <a:t>User Interface Elements: </a:t>
          </a:r>
          <a:r>
            <a:rPr lang="en-US" sz="1100" kern="1200" baseline="0" dirty="0"/>
            <a:t>Responsive Design using CSS, Navigation Bar with user info and settings, Sidebar with Tabs for, Messages and Contacts, Theme Customization (Light and Dark modes)</a:t>
          </a:r>
          <a:endParaRPr lang="en-US" sz="1100" kern="1200" dirty="0"/>
        </a:p>
      </dsp:txBody>
      <dsp:txXfrm>
        <a:off x="7380881" y="1777839"/>
        <a:ext cx="2043787" cy="134562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9/29/2024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9/29/2024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9/29/2024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9/29/2024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9/29/2024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The Secure Messaging Application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By Tyler Wallingford</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31022-C060-0D31-94BB-0B3A65C7A05F}"/>
              </a:ext>
            </a:extLst>
          </p:cNvPr>
          <p:cNvSpPr>
            <a:spLocks noGrp="1"/>
          </p:cNvSpPr>
          <p:nvPr>
            <p:ph type="title"/>
          </p:nvPr>
        </p:nvSpPr>
        <p:spPr/>
        <p:txBody>
          <a:bodyPr/>
          <a:lstStyle/>
          <a:p>
            <a:pPr algn="ctr"/>
            <a:r>
              <a:rPr lang="en-US" dirty="0"/>
              <a:t>References:</a:t>
            </a:r>
          </a:p>
        </p:txBody>
      </p:sp>
      <p:sp>
        <p:nvSpPr>
          <p:cNvPr id="3" name="Content Placeholder 2">
            <a:extLst>
              <a:ext uri="{FF2B5EF4-FFF2-40B4-BE49-F238E27FC236}">
                <a16:creationId xmlns:a16="http://schemas.microsoft.com/office/drawing/2014/main" id="{A5DA7BD8-1ECE-5BDB-E37F-784B988B6B47}"/>
              </a:ext>
            </a:extLst>
          </p:cNvPr>
          <p:cNvSpPr>
            <a:spLocks noGrp="1"/>
          </p:cNvSpPr>
          <p:nvPr>
            <p:ph idx="1"/>
          </p:nvPr>
        </p:nvSpPr>
        <p:spPr>
          <a:xfrm>
            <a:off x="1459734" y="1638300"/>
            <a:ext cx="9601200" cy="3581400"/>
          </a:xfrm>
        </p:spPr>
        <p:txBody>
          <a:bodyPr>
            <a:normAutofit/>
          </a:bodyPr>
          <a:lstStyle/>
          <a:p>
            <a:pPr marL="0" indent="0">
              <a:buNone/>
            </a:pPr>
            <a:r>
              <a:rPr lang="en-US" sz="1600" dirty="0">
                <a:latin typeface="Times New Roman" panose="02020603050405020304" pitchFamily="18" charset="0"/>
                <a:cs typeface="Times New Roman" panose="02020603050405020304" pitchFamily="18" charset="0"/>
              </a:rPr>
              <a:t>Daemen, J., &amp; </a:t>
            </a:r>
            <a:r>
              <a:rPr lang="en-US" sz="1600" dirty="0" err="1">
                <a:latin typeface="Times New Roman" panose="02020603050405020304" pitchFamily="18" charset="0"/>
                <a:cs typeface="Times New Roman" panose="02020603050405020304" pitchFamily="18" charset="0"/>
              </a:rPr>
              <a:t>Rijmen</a:t>
            </a:r>
            <a:r>
              <a:rPr lang="en-US" sz="1600" dirty="0">
                <a:latin typeface="Times New Roman" panose="02020603050405020304" pitchFamily="18" charset="0"/>
                <a:cs typeface="Times New Roman" panose="02020603050405020304" pitchFamily="18" charset="0"/>
              </a:rPr>
              <a:t>, V. (2002). AES and the Wide Trail Design Strategy. In B. S. K. </a:t>
            </a:r>
            <a:r>
              <a:rPr lang="en-US" sz="1600" dirty="0" err="1">
                <a:latin typeface="Times New Roman" panose="02020603050405020304" pitchFamily="18" charset="0"/>
                <a:cs typeface="Times New Roman" panose="02020603050405020304" pitchFamily="18" charset="0"/>
              </a:rPr>
              <a:t>Koc</a:t>
            </a:r>
            <a:r>
              <a:rPr lang="en-US" sz="1600" dirty="0">
                <a:latin typeface="Times New Roman" panose="02020603050405020304" pitchFamily="18" charset="0"/>
                <a:cs typeface="Times New Roman" panose="02020603050405020304" pitchFamily="18" charset="0"/>
              </a:rPr>
              <a:t> (Ed.), Cryptographic Hardware and Embedded Systems — CHES 2002 (pp. 108–109). Springer. https://doi.org/10.1007/3-540-36400-5_8</a:t>
            </a:r>
          </a:p>
          <a:p>
            <a:pPr marL="0" indent="0">
              <a:buNone/>
            </a:pPr>
            <a:r>
              <a:rPr lang="en-US" sz="1600" dirty="0">
                <a:latin typeface="Times New Roman" panose="02020603050405020304" pitchFamily="18" charset="0"/>
                <a:cs typeface="Times New Roman" panose="02020603050405020304" pitchFamily="18" charset="0"/>
              </a:rPr>
              <a:t>Ferguson, N., Schneier, B., &amp; Kohno, T. (2010). Cryptography Engineering: Design Principles and Practical Applications. Wiley Publishing.</a:t>
            </a:r>
          </a:p>
          <a:p>
            <a:pPr marL="0" indent="0">
              <a:buNone/>
            </a:pPr>
            <a:r>
              <a:rPr lang="en-US" sz="1600" dirty="0">
                <a:latin typeface="Times New Roman" panose="02020603050405020304" pitchFamily="18" charset="0"/>
                <a:cs typeface="Times New Roman" panose="02020603050405020304" pitchFamily="18" charset="0"/>
              </a:rPr>
              <a:t>PHP.net. (n.d.). </a:t>
            </a:r>
            <a:r>
              <a:rPr lang="en-US" sz="1600" dirty="0" err="1">
                <a:latin typeface="Times New Roman" panose="02020603050405020304" pitchFamily="18" charset="0"/>
                <a:cs typeface="Times New Roman" panose="02020603050405020304" pitchFamily="18" charset="0"/>
              </a:rPr>
              <a:t>openssl_encrypt</a:t>
            </a:r>
            <a:r>
              <a:rPr lang="en-US" sz="1600" dirty="0">
                <a:latin typeface="Times New Roman" panose="02020603050405020304" pitchFamily="18" charset="0"/>
                <a:cs typeface="Times New Roman" panose="02020603050405020304" pitchFamily="18" charset="0"/>
              </a:rPr>
              <a:t>. PHP Manual. Retrieved from https://www.php.net/manual/en/function.openssl-encrypt.php</a:t>
            </a:r>
          </a:p>
        </p:txBody>
      </p:sp>
    </p:spTree>
    <p:extLst>
      <p:ext uri="{BB962C8B-B14F-4D97-AF65-F5344CB8AC3E}">
        <p14:creationId xmlns:p14="http://schemas.microsoft.com/office/powerpoint/2010/main" val="343635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15125-7117-C92E-0A31-9DC530C4FFCA}"/>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50176A34-8EA3-223D-A310-FE2AE6740C21}"/>
              </a:ext>
            </a:extLst>
          </p:cNvPr>
          <p:cNvSpPr>
            <a:spLocks noGrp="1"/>
          </p:cNvSpPr>
          <p:nvPr>
            <p:ph idx="1"/>
          </p:nvPr>
        </p:nvSpPr>
        <p:spPr>
          <a:xfrm>
            <a:off x="2825827" y="1907295"/>
            <a:ext cx="6968168" cy="2400301"/>
          </a:xfrm>
        </p:spPr>
        <p:txBody>
          <a:bodyPr/>
          <a:lstStyle/>
          <a:p>
            <a:pPr marL="0" indent="0" algn="ctr">
              <a:buNone/>
            </a:pPr>
            <a:r>
              <a:rPr lang="en-US" dirty="0"/>
              <a:t>Hello everyone, and welcome to my presentation on the Secure Messaging Application I've developed. Over the next few minutes, I'll demonstrate the final working project, provide an overview of my implementation approach, discuss key GUI elements and functionalities, and highlight an interesting feature in the code that was particularly challenging to implement.</a:t>
            </a:r>
          </a:p>
        </p:txBody>
      </p:sp>
    </p:spTree>
    <p:extLst>
      <p:ext uri="{BB962C8B-B14F-4D97-AF65-F5344CB8AC3E}">
        <p14:creationId xmlns:p14="http://schemas.microsoft.com/office/powerpoint/2010/main" val="683953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06A4B1-8B7D-8A04-7E66-263A12927E17}"/>
              </a:ext>
            </a:extLst>
          </p:cNvPr>
          <p:cNvSpPr>
            <a:spLocks noGrp="1"/>
          </p:cNvSpPr>
          <p:nvPr>
            <p:ph type="title"/>
          </p:nvPr>
        </p:nvSpPr>
        <p:spPr>
          <a:xfrm>
            <a:off x="640080" y="639704"/>
            <a:ext cx="3299579" cy="5577840"/>
          </a:xfrm>
        </p:spPr>
        <p:txBody>
          <a:bodyPr anchor="ctr">
            <a:normAutofit/>
          </a:bodyPr>
          <a:lstStyle/>
          <a:p>
            <a:pPr algn="ctr"/>
            <a:r>
              <a:rPr lang="en-US" sz="3700"/>
              <a:t>Demonstration of the Application at work</a:t>
            </a:r>
          </a:p>
        </p:txBody>
      </p:sp>
      <p:graphicFrame>
        <p:nvGraphicFramePr>
          <p:cNvPr id="5" name="Content Placeholder 2">
            <a:extLst>
              <a:ext uri="{FF2B5EF4-FFF2-40B4-BE49-F238E27FC236}">
                <a16:creationId xmlns:a16="http://schemas.microsoft.com/office/drawing/2014/main" id="{AF8AE78A-8DEC-E7AE-A821-A9C11CCB3CD7}"/>
              </a:ext>
            </a:extLst>
          </p:cNvPr>
          <p:cNvGraphicFramePr>
            <a:graphicFrameLocks noGrp="1"/>
          </p:cNvGraphicFramePr>
          <p:nvPr>
            <p:ph idx="1"/>
            <p:extLst>
              <p:ext uri="{D42A27DB-BD31-4B8C-83A1-F6EECF244321}">
                <p14:modId xmlns:p14="http://schemas.microsoft.com/office/powerpoint/2010/main" val="4044112252"/>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00309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8C60F-C2E4-8F87-AD05-9AB399068C42}"/>
              </a:ext>
            </a:extLst>
          </p:cNvPr>
          <p:cNvSpPr>
            <a:spLocks noGrp="1"/>
          </p:cNvSpPr>
          <p:nvPr>
            <p:ph type="title"/>
          </p:nvPr>
        </p:nvSpPr>
        <p:spPr>
          <a:xfrm>
            <a:off x="1371600" y="685800"/>
            <a:ext cx="9601200" cy="1485900"/>
          </a:xfrm>
        </p:spPr>
        <p:txBody>
          <a:bodyPr>
            <a:normAutofit/>
          </a:bodyPr>
          <a:lstStyle/>
          <a:p>
            <a:pPr algn="ctr"/>
            <a:r>
              <a:rPr lang="en-US" dirty="0"/>
              <a:t>Overview of the Approach</a:t>
            </a:r>
          </a:p>
        </p:txBody>
      </p:sp>
      <p:graphicFrame>
        <p:nvGraphicFramePr>
          <p:cNvPr id="5" name="Content Placeholder 2">
            <a:extLst>
              <a:ext uri="{FF2B5EF4-FFF2-40B4-BE49-F238E27FC236}">
                <a16:creationId xmlns:a16="http://schemas.microsoft.com/office/drawing/2014/main" id="{DA104F11-2FC2-FD30-E228-0ABCB3F79018}"/>
              </a:ext>
            </a:extLst>
          </p:cNvPr>
          <p:cNvGraphicFramePr>
            <a:graphicFrameLocks noGrp="1"/>
          </p:cNvGraphicFramePr>
          <p:nvPr>
            <p:ph idx="1"/>
            <p:extLst>
              <p:ext uri="{D42A27DB-BD31-4B8C-83A1-F6EECF244321}">
                <p14:modId xmlns:p14="http://schemas.microsoft.com/office/powerpoint/2010/main" val="4098139184"/>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3802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2BD4F-D45F-7CDA-CA05-308666C6A90F}"/>
              </a:ext>
            </a:extLst>
          </p:cNvPr>
          <p:cNvSpPr>
            <a:spLocks noGrp="1"/>
          </p:cNvSpPr>
          <p:nvPr>
            <p:ph type="title"/>
          </p:nvPr>
        </p:nvSpPr>
        <p:spPr/>
        <p:txBody>
          <a:bodyPr/>
          <a:lstStyle/>
          <a:p>
            <a:pPr algn="ctr"/>
            <a:r>
              <a:rPr lang="en-US" dirty="0"/>
              <a:t>GUI Elements</a:t>
            </a:r>
          </a:p>
        </p:txBody>
      </p:sp>
      <p:pic>
        <p:nvPicPr>
          <p:cNvPr id="5" name="Content Placeholder 4">
            <a:extLst>
              <a:ext uri="{FF2B5EF4-FFF2-40B4-BE49-F238E27FC236}">
                <a16:creationId xmlns:a16="http://schemas.microsoft.com/office/drawing/2014/main" id="{302380BA-247E-EA43-44E5-5CCFB9346BE7}"/>
              </a:ext>
            </a:extLst>
          </p:cNvPr>
          <p:cNvPicPr>
            <a:picLocks noGrp="1" noChangeAspect="1"/>
          </p:cNvPicPr>
          <p:nvPr>
            <p:ph idx="1"/>
          </p:nvPr>
        </p:nvPicPr>
        <p:blipFill>
          <a:blip r:embed="rId2"/>
          <a:stretch>
            <a:fillRect/>
          </a:stretch>
        </p:blipFill>
        <p:spPr>
          <a:xfrm>
            <a:off x="4622800" y="1638300"/>
            <a:ext cx="2946400" cy="3581400"/>
          </a:xfrm>
        </p:spPr>
      </p:pic>
      <p:pic>
        <p:nvPicPr>
          <p:cNvPr id="7" name="Picture 6">
            <a:extLst>
              <a:ext uri="{FF2B5EF4-FFF2-40B4-BE49-F238E27FC236}">
                <a16:creationId xmlns:a16="http://schemas.microsoft.com/office/drawing/2014/main" id="{4890C723-7CBE-FEAB-9047-76E64836867C}"/>
              </a:ext>
            </a:extLst>
          </p:cNvPr>
          <p:cNvPicPr>
            <a:picLocks noChangeAspect="1"/>
          </p:cNvPicPr>
          <p:nvPr/>
        </p:nvPicPr>
        <p:blipFill>
          <a:blip r:embed="rId3"/>
          <a:stretch>
            <a:fillRect/>
          </a:stretch>
        </p:blipFill>
        <p:spPr>
          <a:xfrm>
            <a:off x="10374802" y="165430"/>
            <a:ext cx="1457528" cy="466790"/>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18960F0B-04AB-515B-9A48-E4801C5B625A}"/>
              </a:ext>
            </a:extLst>
          </p:cNvPr>
          <p:cNvPicPr>
            <a:picLocks noChangeAspect="1"/>
          </p:cNvPicPr>
          <p:nvPr/>
        </p:nvPicPr>
        <p:blipFill>
          <a:blip r:embed="rId4"/>
          <a:stretch>
            <a:fillRect/>
          </a:stretch>
        </p:blipFill>
        <p:spPr>
          <a:xfrm>
            <a:off x="8049231" y="725157"/>
            <a:ext cx="3981187" cy="3143689"/>
          </a:xfrm>
          <a:prstGeom prst="rect">
            <a:avLst/>
          </a:prstGeom>
        </p:spPr>
      </p:pic>
      <p:pic>
        <p:nvPicPr>
          <p:cNvPr id="11" name="Picture 10" descr="A screenshot of a login form&#10;&#10;Description automatically generated">
            <a:extLst>
              <a:ext uri="{FF2B5EF4-FFF2-40B4-BE49-F238E27FC236}">
                <a16:creationId xmlns:a16="http://schemas.microsoft.com/office/drawing/2014/main" id="{C6B4C49F-9B37-2969-44FB-E58C2F8D7629}"/>
              </a:ext>
            </a:extLst>
          </p:cNvPr>
          <p:cNvPicPr>
            <a:picLocks noChangeAspect="1"/>
          </p:cNvPicPr>
          <p:nvPr/>
        </p:nvPicPr>
        <p:blipFill>
          <a:blip r:embed="rId5"/>
          <a:stretch>
            <a:fillRect/>
          </a:stretch>
        </p:blipFill>
        <p:spPr>
          <a:xfrm>
            <a:off x="1357829" y="37802"/>
            <a:ext cx="2638793" cy="2133898"/>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DC2C06D5-10A0-D7D8-6549-3A225EDA4328}"/>
              </a:ext>
            </a:extLst>
          </p:cNvPr>
          <p:cNvPicPr>
            <a:picLocks noChangeAspect="1"/>
          </p:cNvPicPr>
          <p:nvPr/>
        </p:nvPicPr>
        <p:blipFill>
          <a:blip r:embed="rId6"/>
          <a:stretch>
            <a:fillRect/>
          </a:stretch>
        </p:blipFill>
        <p:spPr>
          <a:xfrm>
            <a:off x="1083523" y="5439981"/>
            <a:ext cx="3105488" cy="1380217"/>
          </a:xfrm>
          <a:prstGeom prst="rect">
            <a:avLst/>
          </a:prstGeom>
        </p:spPr>
      </p:pic>
      <p:pic>
        <p:nvPicPr>
          <p:cNvPr id="15" name="Picture 14" descr="A white screen with black text&#10;&#10;Description automatically generated">
            <a:extLst>
              <a:ext uri="{FF2B5EF4-FFF2-40B4-BE49-F238E27FC236}">
                <a16:creationId xmlns:a16="http://schemas.microsoft.com/office/drawing/2014/main" id="{0EFCA283-DC31-CBFD-FDAB-4A1C118A483E}"/>
              </a:ext>
            </a:extLst>
          </p:cNvPr>
          <p:cNvPicPr>
            <a:picLocks noChangeAspect="1"/>
          </p:cNvPicPr>
          <p:nvPr/>
        </p:nvPicPr>
        <p:blipFill>
          <a:blip r:embed="rId7"/>
          <a:stretch>
            <a:fillRect/>
          </a:stretch>
        </p:blipFill>
        <p:spPr>
          <a:xfrm>
            <a:off x="981513" y="2287147"/>
            <a:ext cx="3260837" cy="2932553"/>
          </a:xfrm>
          <a:prstGeom prst="rect">
            <a:avLst/>
          </a:prstGeom>
        </p:spPr>
      </p:pic>
      <p:pic>
        <p:nvPicPr>
          <p:cNvPr id="17" name="Picture 16" descr="A close-up of a computer screen&#10;&#10;Description automatically generated">
            <a:extLst>
              <a:ext uri="{FF2B5EF4-FFF2-40B4-BE49-F238E27FC236}">
                <a16:creationId xmlns:a16="http://schemas.microsoft.com/office/drawing/2014/main" id="{464781BF-BDEF-D4EF-4586-E4A6993F0A78}"/>
              </a:ext>
            </a:extLst>
          </p:cNvPr>
          <p:cNvPicPr>
            <a:picLocks noChangeAspect="1"/>
          </p:cNvPicPr>
          <p:nvPr/>
        </p:nvPicPr>
        <p:blipFill>
          <a:blip r:embed="rId8"/>
          <a:stretch>
            <a:fillRect/>
          </a:stretch>
        </p:blipFill>
        <p:spPr>
          <a:xfrm>
            <a:off x="4592167" y="5948851"/>
            <a:ext cx="3410824" cy="722263"/>
          </a:xfrm>
          <a:prstGeom prst="rect">
            <a:avLst/>
          </a:prstGeom>
        </p:spPr>
      </p:pic>
      <p:pic>
        <p:nvPicPr>
          <p:cNvPr id="19" name="Picture 18" descr="A screenshot of a chat&#10;&#10;Description automatically generated">
            <a:extLst>
              <a:ext uri="{FF2B5EF4-FFF2-40B4-BE49-F238E27FC236}">
                <a16:creationId xmlns:a16="http://schemas.microsoft.com/office/drawing/2014/main" id="{F3365755-AA60-53D1-EC86-72619FA2BCA2}"/>
              </a:ext>
            </a:extLst>
          </p:cNvPr>
          <p:cNvPicPr>
            <a:picLocks noChangeAspect="1"/>
          </p:cNvPicPr>
          <p:nvPr/>
        </p:nvPicPr>
        <p:blipFill>
          <a:blip r:embed="rId9"/>
          <a:stretch>
            <a:fillRect/>
          </a:stretch>
        </p:blipFill>
        <p:spPr>
          <a:xfrm>
            <a:off x="8383441" y="4205322"/>
            <a:ext cx="3585010" cy="2495970"/>
          </a:xfrm>
          <a:prstGeom prst="rect">
            <a:avLst/>
          </a:prstGeom>
        </p:spPr>
      </p:pic>
      <p:sp>
        <p:nvSpPr>
          <p:cNvPr id="20" name="TextBox 19">
            <a:extLst>
              <a:ext uri="{FF2B5EF4-FFF2-40B4-BE49-F238E27FC236}">
                <a16:creationId xmlns:a16="http://schemas.microsoft.com/office/drawing/2014/main" id="{91BADDEE-65A7-C559-1D94-B35506CEED8A}"/>
              </a:ext>
            </a:extLst>
          </p:cNvPr>
          <p:cNvSpPr txBox="1"/>
          <p:nvPr/>
        </p:nvSpPr>
        <p:spPr>
          <a:xfrm>
            <a:off x="4209338" y="199771"/>
            <a:ext cx="891472" cy="276999"/>
          </a:xfrm>
          <a:prstGeom prst="rect">
            <a:avLst/>
          </a:prstGeom>
          <a:noFill/>
        </p:spPr>
        <p:txBody>
          <a:bodyPr wrap="square" rtlCol="0">
            <a:spAutoFit/>
          </a:bodyPr>
          <a:lstStyle/>
          <a:p>
            <a:r>
              <a:rPr lang="en-US" sz="1200" dirty="0"/>
              <a:t>Login Page</a:t>
            </a:r>
          </a:p>
        </p:txBody>
      </p:sp>
      <p:cxnSp>
        <p:nvCxnSpPr>
          <p:cNvPr id="22" name="Straight Arrow Connector 21">
            <a:extLst>
              <a:ext uri="{FF2B5EF4-FFF2-40B4-BE49-F238E27FC236}">
                <a16:creationId xmlns:a16="http://schemas.microsoft.com/office/drawing/2014/main" id="{AB044554-AE02-7CBA-497B-C25D581373D6}"/>
              </a:ext>
            </a:extLst>
          </p:cNvPr>
          <p:cNvCxnSpPr>
            <a:cxnSpLocks/>
            <a:stCxn id="20" idx="1"/>
          </p:cNvCxnSpPr>
          <p:nvPr/>
        </p:nvCxnSpPr>
        <p:spPr>
          <a:xfrm flipH="1">
            <a:off x="3996622" y="338271"/>
            <a:ext cx="212716" cy="502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234B60B-4B89-3982-3F57-9F4F1E30556A}"/>
              </a:ext>
            </a:extLst>
          </p:cNvPr>
          <p:cNvSpPr txBox="1"/>
          <p:nvPr/>
        </p:nvSpPr>
        <p:spPr>
          <a:xfrm>
            <a:off x="7293167" y="263190"/>
            <a:ext cx="1118774" cy="276999"/>
          </a:xfrm>
          <a:prstGeom prst="rect">
            <a:avLst/>
          </a:prstGeom>
          <a:noFill/>
        </p:spPr>
        <p:txBody>
          <a:bodyPr wrap="square" rtlCol="0">
            <a:spAutoFit/>
          </a:bodyPr>
          <a:lstStyle/>
          <a:p>
            <a:r>
              <a:rPr lang="en-US" sz="1200" dirty="0"/>
              <a:t>Contacts tab</a:t>
            </a:r>
          </a:p>
        </p:txBody>
      </p:sp>
      <p:cxnSp>
        <p:nvCxnSpPr>
          <p:cNvPr id="25" name="Straight Arrow Connector 24">
            <a:extLst>
              <a:ext uri="{FF2B5EF4-FFF2-40B4-BE49-F238E27FC236}">
                <a16:creationId xmlns:a16="http://schemas.microsoft.com/office/drawing/2014/main" id="{0F63353A-0EAF-D665-0079-6F23CA094657}"/>
              </a:ext>
            </a:extLst>
          </p:cNvPr>
          <p:cNvCxnSpPr>
            <a:cxnSpLocks/>
          </p:cNvCxnSpPr>
          <p:nvPr/>
        </p:nvCxnSpPr>
        <p:spPr>
          <a:xfrm>
            <a:off x="8261947" y="376556"/>
            <a:ext cx="362709" cy="3736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2A228931-AAFD-ACAB-2344-E7CF3C6899DB}"/>
              </a:ext>
            </a:extLst>
          </p:cNvPr>
          <p:cNvSpPr txBox="1"/>
          <p:nvPr/>
        </p:nvSpPr>
        <p:spPr>
          <a:xfrm>
            <a:off x="8336578" y="165430"/>
            <a:ext cx="1795036" cy="276999"/>
          </a:xfrm>
          <a:prstGeom prst="rect">
            <a:avLst/>
          </a:prstGeom>
          <a:noFill/>
        </p:spPr>
        <p:txBody>
          <a:bodyPr wrap="square" rtlCol="0">
            <a:spAutoFit/>
          </a:bodyPr>
          <a:lstStyle/>
          <a:p>
            <a:r>
              <a:rPr lang="en-US" sz="1200" dirty="0"/>
              <a:t>Setting/logged in user</a:t>
            </a:r>
          </a:p>
        </p:txBody>
      </p:sp>
      <p:cxnSp>
        <p:nvCxnSpPr>
          <p:cNvPr id="32" name="Straight Arrow Connector 31">
            <a:extLst>
              <a:ext uri="{FF2B5EF4-FFF2-40B4-BE49-F238E27FC236}">
                <a16:creationId xmlns:a16="http://schemas.microsoft.com/office/drawing/2014/main" id="{DBC16459-45D9-491E-26E3-D959AA80F8B3}"/>
              </a:ext>
            </a:extLst>
          </p:cNvPr>
          <p:cNvCxnSpPr>
            <a:cxnSpLocks/>
            <a:endCxn id="7" idx="1"/>
          </p:cNvCxnSpPr>
          <p:nvPr/>
        </p:nvCxnSpPr>
        <p:spPr>
          <a:xfrm>
            <a:off x="9805012" y="338271"/>
            <a:ext cx="569790" cy="60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E257BEAF-285F-13BF-9E60-FCC1259A542A}"/>
              </a:ext>
            </a:extLst>
          </p:cNvPr>
          <p:cNvSpPr txBox="1"/>
          <p:nvPr/>
        </p:nvSpPr>
        <p:spPr>
          <a:xfrm>
            <a:off x="5539172" y="1428750"/>
            <a:ext cx="967509" cy="276999"/>
          </a:xfrm>
          <a:prstGeom prst="rect">
            <a:avLst/>
          </a:prstGeom>
          <a:noFill/>
        </p:spPr>
        <p:txBody>
          <a:bodyPr wrap="none" rtlCol="0">
            <a:spAutoFit/>
          </a:bodyPr>
          <a:lstStyle/>
          <a:p>
            <a:r>
              <a:rPr lang="en-US" sz="1200" dirty="0"/>
              <a:t>Registration</a:t>
            </a:r>
          </a:p>
        </p:txBody>
      </p:sp>
      <p:sp>
        <p:nvSpPr>
          <p:cNvPr id="36" name="TextBox 35">
            <a:extLst>
              <a:ext uri="{FF2B5EF4-FFF2-40B4-BE49-F238E27FC236}">
                <a16:creationId xmlns:a16="http://schemas.microsoft.com/office/drawing/2014/main" id="{92571006-AA45-319E-DFB9-686B190A80B9}"/>
              </a:ext>
            </a:extLst>
          </p:cNvPr>
          <p:cNvSpPr txBox="1"/>
          <p:nvPr/>
        </p:nvSpPr>
        <p:spPr>
          <a:xfrm>
            <a:off x="5688445" y="5671852"/>
            <a:ext cx="1161728" cy="276999"/>
          </a:xfrm>
          <a:prstGeom prst="rect">
            <a:avLst/>
          </a:prstGeom>
          <a:noFill/>
        </p:spPr>
        <p:txBody>
          <a:bodyPr wrap="none" rtlCol="0">
            <a:spAutoFit/>
          </a:bodyPr>
          <a:lstStyle/>
          <a:p>
            <a:r>
              <a:rPr lang="en-US" sz="1200" dirty="0"/>
              <a:t>Settings popup</a:t>
            </a:r>
          </a:p>
        </p:txBody>
      </p:sp>
      <p:sp>
        <p:nvSpPr>
          <p:cNvPr id="37" name="TextBox 36">
            <a:extLst>
              <a:ext uri="{FF2B5EF4-FFF2-40B4-BE49-F238E27FC236}">
                <a16:creationId xmlns:a16="http://schemas.microsoft.com/office/drawing/2014/main" id="{8615235E-8787-4386-6217-8E88D4C2ED5D}"/>
              </a:ext>
            </a:extLst>
          </p:cNvPr>
          <p:cNvSpPr txBox="1"/>
          <p:nvPr/>
        </p:nvSpPr>
        <p:spPr>
          <a:xfrm>
            <a:off x="9537512" y="3961783"/>
            <a:ext cx="1176925" cy="276999"/>
          </a:xfrm>
          <a:prstGeom prst="rect">
            <a:avLst/>
          </a:prstGeom>
          <a:noFill/>
        </p:spPr>
        <p:txBody>
          <a:bodyPr wrap="none" rtlCol="0">
            <a:spAutoFit/>
          </a:bodyPr>
          <a:lstStyle/>
          <a:p>
            <a:r>
              <a:rPr lang="en-US" sz="1200" dirty="0"/>
              <a:t>Messages area</a:t>
            </a:r>
          </a:p>
        </p:txBody>
      </p:sp>
      <p:sp>
        <p:nvSpPr>
          <p:cNvPr id="38" name="TextBox 37">
            <a:extLst>
              <a:ext uri="{FF2B5EF4-FFF2-40B4-BE49-F238E27FC236}">
                <a16:creationId xmlns:a16="http://schemas.microsoft.com/office/drawing/2014/main" id="{AF6FC554-A591-6E71-5C6F-BD2D94A55161}"/>
              </a:ext>
            </a:extLst>
          </p:cNvPr>
          <p:cNvSpPr txBox="1"/>
          <p:nvPr/>
        </p:nvSpPr>
        <p:spPr>
          <a:xfrm>
            <a:off x="1721219" y="5233113"/>
            <a:ext cx="1866345" cy="276999"/>
          </a:xfrm>
          <a:prstGeom prst="rect">
            <a:avLst/>
          </a:prstGeom>
          <a:noFill/>
        </p:spPr>
        <p:txBody>
          <a:bodyPr wrap="none" rtlCol="0">
            <a:spAutoFit/>
          </a:bodyPr>
          <a:lstStyle/>
          <a:p>
            <a:r>
              <a:rPr lang="en-US" sz="1200" dirty="0"/>
              <a:t>Input message area/send</a:t>
            </a:r>
          </a:p>
        </p:txBody>
      </p:sp>
      <p:sp>
        <p:nvSpPr>
          <p:cNvPr id="39" name="TextBox 38">
            <a:extLst>
              <a:ext uri="{FF2B5EF4-FFF2-40B4-BE49-F238E27FC236}">
                <a16:creationId xmlns:a16="http://schemas.microsoft.com/office/drawing/2014/main" id="{B2C61474-9EA3-AAEE-FA53-151CB29637AE}"/>
              </a:ext>
            </a:extLst>
          </p:cNvPr>
          <p:cNvSpPr txBox="1"/>
          <p:nvPr/>
        </p:nvSpPr>
        <p:spPr>
          <a:xfrm>
            <a:off x="4519497" y="5314807"/>
            <a:ext cx="1691489" cy="276999"/>
          </a:xfrm>
          <a:prstGeom prst="rect">
            <a:avLst/>
          </a:prstGeom>
          <a:noFill/>
        </p:spPr>
        <p:txBody>
          <a:bodyPr wrap="none" rtlCol="0">
            <a:spAutoFit/>
          </a:bodyPr>
          <a:lstStyle/>
          <a:p>
            <a:r>
              <a:rPr lang="en-US" sz="1200" dirty="0"/>
              <a:t>Message/Conversation</a:t>
            </a:r>
          </a:p>
        </p:txBody>
      </p:sp>
      <p:cxnSp>
        <p:nvCxnSpPr>
          <p:cNvPr id="41" name="Straight Arrow Connector 40">
            <a:extLst>
              <a:ext uri="{FF2B5EF4-FFF2-40B4-BE49-F238E27FC236}">
                <a16:creationId xmlns:a16="http://schemas.microsoft.com/office/drawing/2014/main" id="{629A104D-1487-D460-3D29-AF8DDD274895}"/>
              </a:ext>
            </a:extLst>
          </p:cNvPr>
          <p:cNvCxnSpPr>
            <a:cxnSpLocks/>
            <a:stCxn id="39" idx="1"/>
          </p:cNvCxnSpPr>
          <p:nvPr/>
        </p:nvCxnSpPr>
        <p:spPr>
          <a:xfrm flipH="1" flipV="1">
            <a:off x="4197777" y="5174629"/>
            <a:ext cx="321720" cy="2786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7096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D7D7F0C-622D-4D84-A68D-C1AF54B63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3804514-4EFC-A9DB-A324-90B7D7F9668A}"/>
              </a:ext>
            </a:extLst>
          </p:cNvPr>
          <p:cNvSpPr>
            <a:spLocks noGrp="1"/>
          </p:cNvSpPr>
          <p:nvPr>
            <p:ph type="title"/>
          </p:nvPr>
        </p:nvSpPr>
        <p:spPr>
          <a:xfrm>
            <a:off x="640081" y="631373"/>
            <a:ext cx="4471746" cy="1439798"/>
          </a:xfrm>
        </p:spPr>
        <p:txBody>
          <a:bodyPr>
            <a:normAutofit/>
          </a:bodyPr>
          <a:lstStyle/>
          <a:p>
            <a:r>
              <a:rPr lang="en-US" dirty="0"/>
              <a:t>An Interesting Functionality</a:t>
            </a:r>
            <a:endParaRPr lang="en-US"/>
          </a:p>
        </p:txBody>
      </p:sp>
      <p:sp>
        <p:nvSpPr>
          <p:cNvPr id="3" name="Content Placeholder 2">
            <a:extLst>
              <a:ext uri="{FF2B5EF4-FFF2-40B4-BE49-F238E27FC236}">
                <a16:creationId xmlns:a16="http://schemas.microsoft.com/office/drawing/2014/main" id="{8731A907-750A-D152-0ABA-3524E5377080}"/>
              </a:ext>
            </a:extLst>
          </p:cNvPr>
          <p:cNvSpPr>
            <a:spLocks noGrp="1"/>
          </p:cNvSpPr>
          <p:nvPr>
            <p:ph idx="1"/>
          </p:nvPr>
        </p:nvSpPr>
        <p:spPr>
          <a:xfrm>
            <a:off x="640081" y="2214128"/>
            <a:ext cx="4010296" cy="3472543"/>
          </a:xfrm>
        </p:spPr>
        <p:txBody>
          <a:bodyPr>
            <a:normAutofit/>
          </a:bodyPr>
          <a:lstStyle/>
          <a:p>
            <a:r>
              <a:rPr lang="en-US" sz="1200" dirty="0"/>
              <a:t>An interesting and challenging feature I implemented is the message encryption shown in </a:t>
            </a:r>
            <a:r>
              <a:rPr lang="en-US" sz="1200" dirty="0" err="1"/>
              <a:t>encryption.php</a:t>
            </a:r>
            <a:endParaRPr lang="en-US" sz="1200" dirty="0"/>
          </a:p>
          <a:p>
            <a:r>
              <a:rPr lang="en-US" sz="1200" dirty="0"/>
              <a:t>The objective of the approach was to ensure that messages are securely stored in the database by encrypting them before storage and decrypting upon retrieval.</a:t>
            </a:r>
          </a:p>
          <a:p>
            <a:r>
              <a:rPr lang="en-US" sz="1200" dirty="0"/>
              <a:t>Challenges faced:</a:t>
            </a:r>
          </a:p>
          <a:p>
            <a:pPr lvl="1"/>
            <a:r>
              <a:rPr lang="en-US" sz="1200" b="1" dirty="0"/>
              <a:t>Static IV Usage</a:t>
            </a:r>
            <a:r>
              <a:rPr lang="en-US" sz="1200" dirty="0"/>
              <a:t>: I am using a static Initialization Vector, which I know is not ideal for security. The best practice is to use a random IV for each encryption operation.</a:t>
            </a:r>
          </a:p>
          <a:p>
            <a:pPr lvl="1"/>
            <a:r>
              <a:rPr lang="en-US" sz="1200" b="1" dirty="0"/>
              <a:t>Solution: </a:t>
            </a:r>
            <a:r>
              <a:rPr lang="en-US" sz="1200" dirty="0"/>
              <a:t>Due to the project constraints, I continued with a static IV but for security purposes I would ensure that both the key and IV are securely managed and not exposed.</a:t>
            </a:r>
          </a:p>
          <a:p>
            <a:pPr lvl="1"/>
            <a:endParaRPr lang="en-US" sz="1200" dirty="0"/>
          </a:p>
          <a:p>
            <a:pPr lvl="1"/>
            <a:endParaRPr lang="en-US" sz="1200" b="1" dirty="0"/>
          </a:p>
        </p:txBody>
      </p:sp>
      <p:sp>
        <p:nvSpPr>
          <p:cNvPr id="14" name="Rectangle 13">
            <a:extLst>
              <a:ext uri="{FF2B5EF4-FFF2-40B4-BE49-F238E27FC236}">
                <a16:creationId xmlns:a16="http://schemas.microsoft.com/office/drawing/2014/main" id="{02A2E7B6-CE50-4B96-A981-2A0250732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7" name="Picture 6" descr="A black background with text on it&#10;&#10;Description automatically generated">
            <a:extLst>
              <a:ext uri="{FF2B5EF4-FFF2-40B4-BE49-F238E27FC236}">
                <a16:creationId xmlns:a16="http://schemas.microsoft.com/office/drawing/2014/main" id="{6E439486-7EBF-3654-2EBA-5899969C7C70}"/>
              </a:ext>
            </a:extLst>
          </p:cNvPr>
          <p:cNvPicPr>
            <a:picLocks noChangeAspect="1"/>
          </p:cNvPicPr>
          <p:nvPr/>
        </p:nvPicPr>
        <p:blipFill>
          <a:blip r:embed="rId2"/>
          <a:stretch>
            <a:fillRect/>
          </a:stretch>
        </p:blipFill>
        <p:spPr>
          <a:xfrm>
            <a:off x="5943601" y="3802715"/>
            <a:ext cx="5723834" cy="2024945"/>
          </a:xfrm>
          <a:prstGeom prst="rect">
            <a:avLst/>
          </a:prstGeom>
        </p:spPr>
      </p:pic>
      <p:pic>
        <p:nvPicPr>
          <p:cNvPr id="5" name="Picture 4" descr="A computer screen shot of a computer code&#10;&#10;Description automatically generated">
            <a:extLst>
              <a:ext uri="{FF2B5EF4-FFF2-40B4-BE49-F238E27FC236}">
                <a16:creationId xmlns:a16="http://schemas.microsoft.com/office/drawing/2014/main" id="{D369CC0D-6935-D6CD-3BA8-CD42AF0FC46D}"/>
              </a:ext>
            </a:extLst>
          </p:cNvPr>
          <p:cNvPicPr>
            <a:picLocks noChangeAspect="1"/>
          </p:cNvPicPr>
          <p:nvPr/>
        </p:nvPicPr>
        <p:blipFill>
          <a:blip r:embed="rId3"/>
          <a:stretch>
            <a:fillRect/>
          </a:stretch>
        </p:blipFill>
        <p:spPr>
          <a:xfrm>
            <a:off x="5956663" y="740026"/>
            <a:ext cx="5723834" cy="2024945"/>
          </a:xfrm>
          <a:prstGeom prst="rect">
            <a:avLst/>
          </a:prstGeom>
        </p:spPr>
      </p:pic>
      <p:sp>
        <p:nvSpPr>
          <p:cNvPr id="8" name="TextBox 7">
            <a:extLst>
              <a:ext uri="{FF2B5EF4-FFF2-40B4-BE49-F238E27FC236}">
                <a16:creationId xmlns:a16="http://schemas.microsoft.com/office/drawing/2014/main" id="{608AAAC6-C414-B76B-E97B-FEA25D223454}"/>
              </a:ext>
            </a:extLst>
          </p:cNvPr>
          <p:cNvSpPr txBox="1"/>
          <p:nvPr/>
        </p:nvSpPr>
        <p:spPr>
          <a:xfrm>
            <a:off x="7494663" y="370694"/>
            <a:ext cx="2467777" cy="369332"/>
          </a:xfrm>
          <a:prstGeom prst="rect">
            <a:avLst/>
          </a:prstGeom>
          <a:noFill/>
        </p:spPr>
        <p:txBody>
          <a:bodyPr wrap="square" rtlCol="0">
            <a:spAutoFit/>
          </a:bodyPr>
          <a:lstStyle/>
          <a:p>
            <a:r>
              <a:rPr lang="en-US" dirty="0"/>
              <a:t>Function for Encryption</a:t>
            </a:r>
          </a:p>
        </p:txBody>
      </p:sp>
      <p:sp>
        <p:nvSpPr>
          <p:cNvPr id="9" name="TextBox 8">
            <a:extLst>
              <a:ext uri="{FF2B5EF4-FFF2-40B4-BE49-F238E27FC236}">
                <a16:creationId xmlns:a16="http://schemas.microsoft.com/office/drawing/2014/main" id="{BEB32DAB-DE53-AF2B-4D05-9B7D7FE77659}"/>
              </a:ext>
            </a:extLst>
          </p:cNvPr>
          <p:cNvSpPr txBox="1"/>
          <p:nvPr/>
        </p:nvSpPr>
        <p:spPr>
          <a:xfrm>
            <a:off x="7494663" y="3343412"/>
            <a:ext cx="2620177" cy="369332"/>
          </a:xfrm>
          <a:prstGeom prst="rect">
            <a:avLst/>
          </a:prstGeom>
          <a:noFill/>
        </p:spPr>
        <p:txBody>
          <a:bodyPr wrap="square" rtlCol="0">
            <a:spAutoFit/>
          </a:bodyPr>
          <a:lstStyle/>
          <a:p>
            <a:r>
              <a:rPr lang="en-US" dirty="0"/>
              <a:t>Function for Decryption</a:t>
            </a:r>
          </a:p>
        </p:txBody>
      </p:sp>
    </p:spTree>
    <p:extLst>
      <p:ext uri="{BB962C8B-B14F-4D97-AF65-F5344CB8AC3E}">
        <p14:creationId xmlns:p14="http://schemas.microsoft.com/office/powerpoint/2010/main" val="1027019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07204-CE8F-BD2A-85A0-9ED8045815AE}"/>
              </a:ext>
            </a:extLst>
          </p:cNvPr>
          <p:cNvSpPr>
            <a:spLocks noGrp="1"/>
          </p:cNvSpPr>
          <p:nvPr>
            <p:ph type="title"/>
          </p:nvPr>
        </p:nvSpPr>
        <p:spPr>
          <a:xfrm>
            <a:off x="1017224" y="65478"/>
            <a:ext cx="10642294" cy="773902"/>
          </a:xfrm>
        </p:spPr>
        <p:txBody>
          <a:bodyPr>
            <a:normAutofit/>
          </a:bodyPr>
          <a:lstStyle/>
          <a:p>
            <a:pPr algn="ctr"/>
            <a:r>
              <a:rPr lang="en-US" sz="3800" dirty="0"/>
              <a:t>Another Major Functionality of the Application</a:t>
            </a:r>
          </a:p>
        </p:txBody>
      </p:sp>
      <p:sp>
        <p:nvSpPr>
          <p:cNvPr id="3" name="Content Placeholder 2">
            <a:extLst>
              <a:ext uri="{FF2B5EF4-FFF2-40B4-BE49-F238E27FC236}">
                <a16:creationId xmlns:a16="http://schemas.microsoft.com/office/drawing/2014/main" id="{D23E8F34-0C7B-4AC1-AFF2-246490BBECA4}"/>
              </a:ext>
            </a:extLst>
          </p:cNvPr>
          <p:cNvSpPr>
            <a:spLocks noGrp="1"/>
          </p:cNvSpPr>
          <p:nvPr>
            <p:ph idx="1"/>
          </p:nvPr>
        </p:nvSpPr>
        <p:spPr>
          <a:xfrm>
            <a:off x="686718" y="616026"/>
            <a:ext cx="9601200" cy="6200627"/>
          </a:xfrm>
        </p:spPr>
        <p:txBody>
          <a:bodyPr/>
          <a:lstStyle/>
          <a:p>
            <a:r>
              <a:rPr lang="da-DK" dirty="0"/>
              <a:t>Sending Messages (Index.php- server-side)</a:t>
            </a:r>
            <a:r>
              <a:rPr lang="en-US" dirty="0"/>
              <a:t>:</a:t>
            </a:r>
          </a:p>
          <a:p>
            <a:pPr lvl="1"/>
            <a:r>
              <a:rPr lang="en-US" sz="1200" dirty="0"/>
              <a:t>Main Concepts:</a:t>
            </a:r>
          </a:p>
          <a:p>
            <a:pPr lvl="2"/>
            <a:r>
              <a:rPr lang="en-US" sz="1200" b="1" dirty="0">
                <a:latin typeface="Times New Roman" panose="02020603050405020304" pitchFamily="18" charset="0"/>
                <a:cs typeface="Times New Roman" panose="02020603050405020304" pitchFamily="18" charset="0"/>
              </a:rPr>
              <a:t>Security Checks:</a:t>
            </a:r>
            <a:r>
              <a:rPr lang="en-US" sz="1200" dirty="0">
                <a:latin typeface="Times New Roman" panose="02020603050405020304" pitchFamily="18" charset="0"/>
                <a:cs typeface="Times New Roman" panose="02020603050405020304" pitchFamily="18" charset="0"/>
              </a:rPr>
              <a:t> Verifies CSRF tokens</a:t>
            </a:r>
          </a:p>
          <a:p>
            <a:pPr lvl="2"/>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Encryption: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the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encryptMessage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function to encrypt the message .</a:t>
            </a:r>
          </a:p>
          <a:p>
            <a:pPr lvl="2"/>
            <a:r>
              <a:rPr lang="en-US" sz="1200" b="1" dirty="0">
                <a:latin typeface="Times New Roman" panose="02020603050405020304" pitchFamily="18" charset="0"/>
                <a:cs typeface="Times New Roman" panose="02020603050405020304" pitchFamily="18" charset="0"/>
              </a:rPr>
              <a:t>Database Interaction: </a:t>
            </a:r>
            <a:r>
              <a:rPr lang="en-US" sz="1200" dirty="0">
                <a:latin typeface="Times New Roman" panose="02020603050405020304" pitchFamily="18" charset="0"/>
                <a:cs typeface="Times New Roman" panose="02020603050405020304" pitchFamily="18" charset="0"/>
              </a:rPr>
              <a:t>Inserts the encrypted message into the specific database table.</a:t>
            </a:r>
            <a:endParaRPr lang="en-US" sz="1200" b="1" dirty="0">
              <a:latin typeface="Times New Roman" panose="02020603050405020304" pitchFamily="18" charset="0"/>
              <a:cs typeface="Times New Roman" panose="02020603050405020304" pitchFamily="18" charset="0"/>
            </a:endParaRPr>
          </a:p>
          <a:p>
            <a:r>
              <a:rPr lang="en-US" dirty="0"/>
              <a:t>Fetching Messages</a:t>
            </a:r>
            <a:r>
              <a:rPr lang="da-DK" dirty="0"/>
              <a:t> (Index.php- server-side) </a:t>
            </a:r>
            <a:r>
              <a:rPr lang="en-US" dirty="0"/>
              <a:t>:</a:t>
            </a:r>
          </a:p>
          <a:p>
            <a:pPr lvl="1"/>
            <a:r>
              <a:rPr lang="en-US" sz="1200" dirty="0"/>
              <a:t>Main Concepts:</a:t>
            </a:r>
          </a:p>
          <a:p>
            <a:pPr lvl="2"/>
            <a:r>
              <a:rPr lang="en-US" sz="1200" b="1" dirty="0">
                <a:latin typeface="Times New Roman" panose="02020603050405020304" pitchFamily="18" charset="0"/>
                <a:cs typeface="Times New Roman" panose="02020603050405020304" pitchFamily="18" charset="0"/>
              </a:rPr>
              <a:t>Authentication check: </a:t>
            </a:r>
            <a:r>
              <a:rPr lang="en-US" sz="1200" dirty="0">
                <a:latin typeface="Times New Roman" panose="02020603050405020304" pitchFamily="18" charset="0"/>
                <a:cs typeface="Times New Roman" panose="02020603050405020304" pitchFamily="18" charset="0"/>
              </a:rPr>
              <a:t>To ensure the user is logged in.</a:t>
            </a:r>
          </a:p>
          <a:p>
            <a:pPr lvl="2"/>
            <a:r>
              <a:rPr lang="en-US" sz="1200" b="1" dirty="0">
                <a:latin typeface="Times New Roman" panose="02020603050405020304" pitchFamily="18" charset="0"/>
                <a:cs typeface="Times New Roman" panose="02020603050405020304" pitchFamily="18" charset="0"/>
              </a:rPr>
              <a:t>Message retrieval: </a:t>
            </a:r>
            <a:r>
              <a:rPr lang="en-US" sz="1200" dirty="0">
                <a:latin typeface="Times New Roman" panose="02020603050405020304" pitchFamily="18" charset="0"/>
                <a:cs typeface="Times New Roman" panose="02020603050405020304" pitchFamily="18" charset="0"/>
              </a:rPr>
              <a:t>Fetches messages associated with logged in users ID.</a:t>
            </a:r>
          </a:p>
          <a:p>
            <a:pPr lvl="2"/>
            <a:r>
              <a:rPr lang="en-US" sz="1200" b="1" dirty="0">
                <a:latin typeface="Times New Roman" panose="02020603050405020304" pitchFamily="18" charset="0"/>
                <a:cs typeface="Times New Roman" panose="02020603050405020304" pitchFamily="18" charset="0"/>
              </a:rPr>
              <a:t>Decryption:</a:t>
            </a:r>
            <a:r>
              <a:rPr lang="en-US" sz="1200" dirty="0">
                <a:latin typeface="Times New Roman" panose="02020603050405020304" pitchFamily="18" charset="0"/>
                <a:cs typeface="Times New Roman" panose="02020603050405020304" pitchFamily="18" charset="0"/>
              </a:rPr>
              <a:t> Will decrypt the message before sending them to the client.</a:t>
            </a:r>
          </a:p>
          <a:p>
            <a:r>
              <a:rPr lang="en-US" dirty="0"/>
              <a:t>Sending Messages(script.js – Client-Side):</a:t>
            </a:r>
          </a:p>
          <a:p>
            <a:pPr lvl="1"/>
            <a:r>
              <a:rPr lang="en-US" sz="1200" dirty="0"/>
              <a:t>Main Concepts:</a:t>
            </a:r>
          </a:p>
          <a:p>
            <a:pPr lvl="2"/>
            <a:r>
              <a:rPr lang="en-US" sz="1200" b="1" dirty="0">
                <a:latin typeface="Times New Roman" panose="02020603050405020304" pitchFamily="18" charset="0"/>
                <a:cs typeface="Times New Roman" panose="02020603050405020304" pitchFamily="18" charset="0"/>
              </a:rPr>
              <a:t>AJAX Request: </a:t>
            </a:r>
            <a:r>
              <a:rPr lang="en-US" sz="1200" dirty="0">
                <a:latin typeface="Times New Roman" panose="02020603050405020304" pitchFamily="18" charset="0"/>
                <a:cs typeface="Times New Roman" panose="02020603050405020304" pitchFamily="18" charset="0"/>
              </a:rPr>
              <a:t>Sends the message data to the server without reloading the webpage.</a:t>
            </a:r>
          </a:p>
          <a:p>
            <a:pPr lvl="2"/>
            <a:r>
              <a:rPr lang="en-US" sz="1200" b="1" dirty="0">
                <a:latin typeface="Times New Roman" panose="02020603050405020304" pitchFamily="18" charset="0"/>
                <a:cs typeface="Times New Roman" panose="02020603050405020304" pitchFamily="18" charset="0"/>
              </a:rPr>
              <a:t>Response Handling: </a:t>
            </a:r>
            <a:r>
              <a:rPr lang="en-US" sz="1200" dirty="0">
                <a:latin typeface="Times New Roman" panose="02020603050405020304" pitchFamily="18" charset="0"/>
                <a:cs typeface="Times New Roman" panose="02020603050405020304" pitchFamily="18" charset="0"/>
              </a:rPr>
              <a:t>Updates the UI based on the server’s response.</a:t>
            </a:r>
          </a:p>
          <a:p>
            <a:pPr lvl="2"/>
            <a:r>
              <a:rPr lang="en-US" sz="1200" b="1" dirty="0">
                <a:latin typeface="Times New Roman" panose="02020603050405020304" pitchFamily="18" charset="0"/>
                <a:cs typeface="Times New Roman" panose="02020603050405020304" pitchFamily="18" charset="0"/>
              </a:rPr>
              <a:t>CSRF Protection: </a:t>
            </a:r>
            <a:r>
              <a:rPr lang="en-US" sz="1200" dirty="0">
                <a:latin typeface="Times New Roman" panose="02020603050405020304" pitchFamily="18" charset="0"/>
                <a:cs typeface="Times New Roman" panose="02020603050405020304" pitchFamily="18" charset="0"/>
              </a:rPr>
              <a:t>Includes the CSRF token for security.</a:t>
            </a:r>
            <a:endParaRPr lang="en-US" dirty="0"/>
          </a:p>
          <a:p>
            <a:r>
              <a:rPr lang="en-US" dirty="0"/>
              <a:t>Fetching Messages (script.js – Client-Side):</a:t>
            </a:r>
          </a:p>
          <a:p>
            <a:pPr lvl="1"/>
            <a:r>
              <a:rPr lang="en-US" sz="1200" dirty="0"/>
              <a:t>Main concepts:</a:t>
            </a:r>
          </a:p>
          <a:p>
            <a:pPr lvl="2"/>
            <a:r>
              <a:rPr lang="en-US" sz="1200" b="1" dirty="0">
                <a:latin typeface="Times New Roman" panose="02020603050405020304" pitchFamily="18" charset="0"/>
                <a:cs typeface="Times New Roman" panose="02020603050405020304" pitchFamily="18" charset="0"/>
              </a:rPr>
              <a:t>AJAX Request: </a:t>
            </a:r>
            <a:r>
              <a:rPr lang="en-US" sz="1200" dirty="0">
                <a:latin typeface="Times New Roman" panose="02020603050405020304" pitchFamily="18" charset="0"/>
                <a:cs typeface="Times New Roman" panose="02020603050405020304" pitchFamily="18" charset="0"/>
              </a:rPr>
              <a:t>To periodically fetch new messages for real-time updates.</a:t>
            </a:r>
          </a:p>
          <a:p>
            <a:pPr lvl="2"/>
            <a:r>
              <a:rPr lang="en-US" sz="1200" b="1" dirty="0">
                <a:latin typeface="Times New Roman" panose="02020603050405020304" pitchFamily="18" charset="0"/>
                <a:cs typeface="Times New Roman" panose="02020603050405020304" pitchFamily="18" charset="0"/>
              </a:rPr>
              <a:t>Dynamic UI Update: </a:t>
            </a:r>
            <a:r>
              <a:rPr lang="en-US" sz="1200" dirty="0">
                <a:latin typeface="Times New Roman" panose="02020603050405020304" pitchFamily="18" charset="0"/>
                <a:cs typeface="Times New Roman" panose="02020603050405020304" pitchFamily="18" charset="0"/>
              </a:rPr>
              <a:t>Renders the received messages in the chat interface.</a:t>
            </a:r>
          </a:p>
          <a:p>
            <a:pPr lvl="2"/>
            <a:r>
              <a:rPr lang="en-US" sz="1200" b="1" dirty="0">
                <a:latin typeface="Times New Roman" panose="02020603050405020304" pitchFamily="18" charset="0"/>
                <a:cs typeface="Times New Roman" panose="02020603050405020304" pitchFamily="18" charset="0"/>
              </a:rPr>
              <a:t>Error Handling: </a:t>
            </a:r>
            <a:r>
              <a:rPr lang="en-US" sz="1200" dirty="0">
                <a:latin typeface="Times New Roman" panose="02020603050405020304" pitchFamily="18" charset="0"/>
                <a:cs typeface="Times New Roman" panose="02020603050405020304" pitchFamily="18" charset="0"/>
              </a:rPr>
              <a:t>Logs any errors encountered during the request.</a:t>
            </a:r>
          </a:p>
          <a:p>
            <a:pPr lvl="2"/>
            <a:endParaRPr lang="en-US" sz="1000" dirty="0"/>
          </a:p>
          <a:p>
            <a:pPr marL="0" indent="0">
              <a:buNone/>
            </a:pPr>
            <a:endParaRPr lang="en-US" dirty="0"/>
          </a:p>
          <a:p>
            <a:pPr lvl="1"/>
            <a:endParaRPr lang="en-US" dirty="0"/>
          </a:p>
        </p:txBody>
      </p:sp>
      <p:pic>
        <p:nvPicPr>
          <p:cNvPr id="5" name="Picture 4" descr="A screen shot of a computer program&#10;&#10;Description automatically generated">
            <a:extLst>
              <a:ext uri="{FF2B5EF4-FFF2-40B4-BE49-F238E27FC236}">
                <a16:creationId xmlns:a16="http://schemas.microsoft.com/office/drawing/2014/main" id="{FE9A33C5-CB0E-E9C2-D5C7-746206D0F7F1}"/>
              </a:ext>
            </a:extLst>
          </p:cNvPr>
          <p:cNvPicPr>
            <a:picLocks noChangeAspect="1"/>
          </p:cNvPicPr>
          <p:nvPr/>
        </p:nvPicPr>
        <p:blipFill>
          <a:blip r:embed="rId2"/>
          <a:stretch>
            <a:fillRect/>
          </a:stretch>
        </p:blipFill>
        <p:spPr>
          <a:xfrm>
            <a:off x="7504535" y="930532"/>
            <a:ext cx="4522212" cy="3156726"/>
          </a:xfrm>
          <a:prstGeom prst="rect">
            <a:avLst/>
          </a:prstGeom>
        </p:spPr>
      </p:pic>
      <p:sp>
        <p:nvSpPr>
          <p:cNvPr id="9" name="TextBox 8">
            <a:extLst>
              <a:ext uri="{FF2B5EF4-FFF2-40B4-BE49-F238E27FC236}">
                <a16:creationId xmlns:a16="http://schemas.microsoft.com/office/drawing/2014/main" id="{089FF885-A3BF-1CBE-78D2-5C96912EEFAA}"/>
              </a:ext>
            </a:extLst>
          </p:cNvPr>
          <p:cNvSpPr txBox="1"/>
          <p:nvPr/>
        </p:nvSpPr>
        <p:spPr>
          <a:xfrm>
            <a:off x="8047010" y="616026"/>
            <a:ext cx="3458272" cy="307777"/>
          </a:xfrm>
          <a:prstGeom prst="rect">
            <a:avLst/>
          </a:prstGeom>
          <a:noFill/>
        </p:spPr>
        <p:txBody>
          <a:bodyPr wrap="square" rtlCol="0">
            <a:spAutoFit/>
          </a:bodyPr>
          <a:lstStyle/>
          <a:p>
            <a:r>
              <a:rPr lang="da-DK" sz="1400" dirty="0"/>
              <a:t>Sending Messages (Index.php- server-side)</a:t>
            </a:r>
            <a:endParaRPr lang="en-US" sz="1200" dirty="0"/>
          </a:p>
        </p:txBody>
      </p:sp>
      <p:pic>
        <p:nvPicPr>
          <p:cNvPr id="11" name="Picture 10" descr="A computer screen with text on it&#10;&#10;Description automatically generated">
            <a:extLst>
              <a:ext uri="{FF2B5EF4-FFF2-40B4-BE49-F238E27FC236}">
                <a16:creationId xmlns:a16="http://schemas.microsoft.com/office/drawing/2014/main" id="{5C78626F-F05F-17D8-A2E0-A917EA49F0F3}"/>
              </a:ext>
            </a:extLst>
          </p:cNvPr>
          <p:cNvPicPr>
            <a:picLocks noChangeAspect="1"/>
          </p:cNvPicPr>
          <p:nvPr/>
        </p:nvPicPr>
        <p:blipFill>
          <a:blip r:embed="rId3"/>
          <a:stretch>
            <a:fillRect/>
          </a:stretch>
        </p:blipFill>
        <p:spPr>
          <a:xfrm>
            <a:off x="7504535" y="4401764"/>
            <a:ext cx="4522212" cy="2272589"/>
          </a:xfrm>
          <a:prstGeom prst="rect">
            <a:avLst/>
          </a:prstGeom>
        </p:spPr>
      </p:pic>
      <p:sp>
        <p:nvSpPr>
          <p:cNvPr id="12" name="TextBox 11">
            <a:extLst>
              <a:ext uri="{FF2B5EF4-FFF2-40B4-BE49-F238E27FC236}">
                <a16:creationId xmlns:a16="http://schemas.microsoft.com/office/drawing/2014/main" id="{3689D6FB-7BF9-9104-655E-DE17DEDD1AD7}"/>
              </a:ext>
            </a:extLst>
          </p:cNvPr>
          <p:cNvSpPr txBox="1"/>
          <p:nvPr/>
        </p:nvSpPr>
        <p:spPr>
          <a:xfrm>
            <a:off x="7965196" y="4093987"/>
            <a:ext cx="3382178" cy="307777"/>
          </a:xfrm>
          <a:prstGeom prst="rect">
            <a:avLst/>
          </a:prstGeom>
          <a:noFill/>
        </p:spPr>
        <p:txBody>
          <a:bodyPr wrap="square" rtlCol="0">
            <a:spAutoFit/>
          </a:bodyPr>
          <a:lstStyle/>
          <a:p>
            <a:r>
              <a:rPr lang="en-US" sz="1400" dirty="0"/>
              <a:t>Fetching Messages (script.js – Client-Side)</a:t>
            </a:r>
            <a:endParaRPr lang="en-US" sz="1200" dirty="0"/>
          </a:p>
        </p:txBody>
      </p:sp>
    </p:spTree>
    <p:extLst>
      <p:ext uri="{BB962C8B-B14F-4D97-AF65-F5344CB8AC3E}">
        <p14:creationId xmlns:p14="http://schemas.microsoft.com/office/powerpoint/2010/main" val="3769760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0E2206-E8AA-4BAF-B011-EDB32E45D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71FCA4-F819-FB78-8B64-4E04DFDD006B}"/>
              </a:ext>
            </a:extLst>
          </p:cNvPr>
          <p:cNvSpPr>
            <a:spLocks noGrp="1"/>
          </p:cNvSpPr>
          <p:nvPr>
            <p:ph type="title"/>
          </p:nvPr>
        </p:nvSpPr>
        <p:spPr>
          <a:xfrm>
            <a:off x="643466" y="1806044"/>
            <a:ext cx="6772401" cy="3698305"/>
          </a:xfrm>
        </p:spPr>
        <p:txBody>
          <a:bodyPr anchor="t">
            <a:normAutofit/>
          </a:bodyPr>
          <a:lstStyle/>
          <a:p>
            <a:pPr algn="ctr"/>
            <a:r>
              <a:rPr lang="en-US" sz="7200"/>
              <a:t>Thank you !</a:t>
            </a:r>
          </a:p>
        </p:txBody>
      </p:sp>
      <p:sp>
        <p:nvSpPr>
          <p:cNvPr id="10" name="Freeform 6">
            <a:extLst>
              <a:ext uri="{FF2B5EF4-FFF2-40B4-BE49-F238E27FC236}">
                <a16:creationId xmlns:a16="http://schemas.microsoft.com/office/drawing/2014/main" id="{7E0CB0BD-5B6D-409A-BAF7-F97D58CB1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866318" y="1806045"/>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3" name="Content Placeholder 2">
            <a:extLst>
              <a:ext uri="{FF2B5EF4-FFF2-40B4-BE49-F238E27FC236}">
                <a16:creationId xmlns:a16="http://schemas.microsoft.com/office/drawing/2014/main" id="{3023CD28-CA75-2668-CFB7-60E633AA2ABA}"/>
              </a:ext>
            </a:extLst>
          </p:cNvPr>
          <p:cNvSpPr>
            <a:spLocks noGrp="1"/>
          </p:cNvSpPr>
          <p:nvPr>
            <p:ph idx="1"/>
          </p:nvPr>
        </p:nvSpPr>
        <p:spPr>
          <a:xfrm>
            <a:off x="8545061" y="1806044"/>
            <a:ext cx="3003471" cy="4408488"/>
          </a:xfrm>
        </p:spPr>
        <p:txBody>
          <a:bodyPr anchor="t">
            <a:normAutofit/>
          </a:bodyPr>
          <a:lstStyle/>
          <a:p>
            <a:pPr marL="0" indent="0">
              <a:buNone/>
            </a:pPr>
            <a:r>
              <a:rPr lang="en-US" sz="1600" dirty="0"/>
              <a:t>Thank you for your attention. This project has been an excellent opportunity to apply and expand my skills in web and security development. I'm happy to answer any questions you may have</a:t>
            </a:r>
          </a:p>
        </p:txBody>
      </p:sp>
    </p:spTree>
    <p:extLst>
      <p:ext uri="{BB962C8B-B14F-4D97-AF65-F5344CB8AC3E}">
        <p14:creationId xmlns:p14="http://schemas.microsoft.com/office/powerpoint/2010/main" val="2334974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
        <p:nvSpPr>
          <p:cNvPr id="2" name="Title 1">
            <a:extLst>
              <a:ext uri="{FF2B5EF4-FFF2-40B4-BE49-F238E27FC236}">
                <a16:creationId xmlns:a16="http://schemas.microsoft.com/office/drawing/2014/main" id="{F40AEA40-FAC5-8798-4A72-DBCF0241C3AC}"/>
              </a:ext>
            </a:extLst>
          </p:cNvPr>
          <p:cNvSpPr>
            <a:spLocks noGrp="1"/>
          </p:cNvSpPr>
          <p:nvPr>
            <p:ph type="title"/>
          </p:nvPr>
        </p:nvSpPr>
        <p:spPr>
          <a:xfrm>
            <a:off x="1581150" y="1649691"/>
            <a:ext cx="2698619" cy="2236989"/>
          </a:xfrm>
        </p:spPr>
        <p:txBody>
          <a:bodyPr vert="horz" lIns="91440" tIns="45720" rIns="91440" bIns="45720" rtlCol="0" anchor="b">
            <a:normAutofit/>
          </a:bodyPr>
          <a:lstStyle/>
          <a:p>
            <a:pPr algn="ctr"/>
            <a:r>
              <a:rPr lang="en-US" cap="all" dirty="0"/>
              <a:t>Q&amp;A </a:t>
            </a:r>
            <a:br>
              <a:rPr lang="en-US" cap="all" dirty="0"/>
            </a:br>
            <a:endParaRPr lang="en-US" cap="all" dirty="0"/>
          </a:p>
        </p:txBody>
      </p:sp>
      <p:sp>
        <p:nvSpPr>
          <p:cNvPr id="3" name="Content Placeholder 2">
            <a:extLst>
              <a:ext uri="{FF2B5EF4-FFF2-40B4-BE49-F238E27FC236}">
                <a16:creationId xmlns:a16="http://schemas.microsoft.com/office/drawing/2014/main" id="{B5A1B16D-D2BA-986A-C9A6-3C17D8891829}"/>
              </a:ext>
            </a:extLst>
          </p:cNvPr>
          <p:cNvSpPr>
            <a:spLocks noGrp="1"/>
          </p:cNvSpPr>
          <p:nvPr>
            <p:ph idx="1"/>
          </p:nvPr>
        </p:nvSpPr>
        <p:spPr>
          <a:xfrm>
            <a:off x="1581150" y="3956279"/>
            <a:ext cx="2698619" cy="1086237"/>
          </a:xfrm>
        </p:spPr>
        <p:txBody>
          <a:bodyPr vert="horz" lIns="91440" tIns="45720" rIns="91440" bIns="45720" rtlCol="0">
            <a:normAutofit/>
          </a:bodyPr>
          <a:lstStyle/>
          <a:p>
            <a:pPr marL="0" indent="0" algn="ctr">
              <a:lnSpc>
                <a:spcPct val="102000"/>
              </a:lnSpc>
              <a:spcBef>
                <a:spcPts val="0"/>
              </a:spcBef>
              <a:spcAft>
                <a:spcPts val="600"/>
              </a:spcAft>
              <a:buNone/>
            </a:pPr>
            <a:r>
              <a:rPr lang="en-US" dirty="0"/>
              <a:t>I'd be glad to address any questions or hear your feedback!</a:t>
            </a:r>
            <a:endParaRPr lang="en-US"/>
          </a:p>
        </p:txBody>
      </p:sp>
      <p:pic>
        <p:nvPicPr>
          <p:cNvPr id="5" name="Picture 4" descr="Wood human figure">
            <a:extLst>
              <a:ext uri="{FF2B5EF4-FFF2-40B4-BE49-F238E27FC236}">
                <a16:creationId xmlns:a16="http://schemas.microsoft.com/office/drawing/2014/main" id="{17EAAE6A-FB98-6D92-DD09-5EF293BE70FC}"/>
              </a:ext>
            </a:extLst>
          </p:cNvPr>
          <p:cNvPicPr>
            <a:picLocks noChangeAspect="1"/>
          </p:cNvPicPr>
          <p:nvPr/>
        </p:nvPicPr>
        <p:blipFill>
          <a:blip r:embed="rId2"/>
          <a:srcRect r="26485" b="-1"/>
          <a:stretch/>
        </p:blipFill>
        <p:spPr>
          <a:xfrm>
            <a:off x="4639056" y="10"/>
            <a:ext cx="7552944" cy="6857990"/>
          </a:xfrm>
          <a:prstGeom prst="rect">
            <a:avLst/>
          </a:prstGeom>
          <a:ln>
            <a:noFill/>
          </a:ln>
          <a:effectLst/>
        </p:spPr>
      </p:pic>
    </p:spTree>
    <p:extLst>
      <p:ext uri="{BB962C8B-B14F-4D97-AF65-F5344CB8AC3E}">
        <p14:creationId xmlns:p14="http://schemas.microsoft.com/office/powerpoint/2010/main" val="289891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351</TotalTime>
  <Words>774</Words>
  <Application>Microsoft Office PowerPoint</Application>
  <PresentationFormat>Widescreen</PresentationFormat>
  <Paragraphs>65</Paragraphs>
  <Slides>10</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10</vt:i4>
      </vt:variant>
      <vt:variant>
        <vt:lpstr>Custom Shows</vt:lpstr>
      </vt:variant>
      <vt:variant>
        <vt:i4>1</vt:i4>
      </vt:variant>
    </vt:vector>
  </HeadingPairs>
  <TitlesOfParts>
    <vt:vector size="16" baseType="lpstr">
      <vt:lpstr>Arial</vt:lpstr>
      <vt:lpstr>Calibri</vt:lpstr>
      <vt:lpstr>Franklin Gothic Book</vt:lpstr>
      <vt:lpstr>Times New Roman</vt:lpstr>
      <vt:lpstr>Crop</vt:lpstr>
      <vt:lpstr>The Secure Messaging Application</vt:lpstr>
      <vt:lpstr>Introduction</vt:lpstr>
      <vt:lpstr>Demonstration of the Application at work</vt:lpstr>
      <vt:lpstr>Overview of the Approach</vt:lpstr>
      <vt:lpstr>GUI Elements</vt:lpstr>
      <vt:lpstr>An Interesting Functionality</vt:lpstr>
      <vt:lpstr>Another Major Functionality of the Application</vt:lpstr>
      <vt:lpstr>Thank you !</vt:lpstr>
      <vt:lpstr>Q&amp;A  </vt:lpstr>
      <vt:lpstr>References:</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Tyler D Wallingford</dc:creator>
  <cp:lastModifiedBy>Tyler D Wallingford</cp:lastModifiedBy>
  <cp:revision>2</cp:revision>
  <dcterms:created xsi:type="dcterms:W3CDTF">2024-09-29T19:22:23Z</dcterms:created>
  <dcterms:modified xsi:type="dcterms:W3CDTF">2024-09-30T01:14:12Z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